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3" r:id="rId3"/>
    <p:sldId id="265" r:id="rId4"/>
    <p:sldId id="264" r:id="rId5"/>
    <p:sldId id="258" r:id="rId6"/>
    <p:sldId id="262" r:id="rId7"/>
    <p:sldId id="259" r:id="rId8"/>
    <p:sldId id="266" r:id="rId9"/>
    <p:sldId id="269" r:id="rId10"/>
    <p:sldId id="268" r:id="rId11"/>
    <p:sldId id="273" r:id="rId12"/>
    <p:sldId id="272"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3333FF"/>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ga-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78A6747-A463-4BA9-A1E5-F622EC4F158D}"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A4764A7-5147-4F75-A984-F58458A42612}"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ga-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8CC31C0-62EC-49D8-A88C-BA821C26757D}"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ga-IE"/>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GB"/>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GB"/>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462B6874-E406-4E08-A3F2-DD62A253DA0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41F9AD1-EA32-4B98-84EA-58D008EE615C}"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ga-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206491E-3039-4D40-8F33-C53279E7DCB9}"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4016B51-B6F9-498E-A57D-B7FAE43C421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ga-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1EAA6279-499C-466B-92DC-3BE42A6A613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ga-IE"/>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C4DCE477-678D-4AEB-B052-6E120A230D0B}"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88ACB78-46D9-43EE-86DD-18E5442F6B0E}"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ga-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ga-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E44AB30-469B-4E9D-81B9-F6B16A21498A}"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ga-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ga-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A1473CF-6E75-4CBA-94C3-D79B4FB6AF2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F54F70-AB18-4929-8ED8-4EA0D1DC45BB}"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2.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31" name="Picture 2" descr="npo000001"/>
          <p:cNvPicPr>
            <a:picLocks noChangeAspect="1" noChangeArrowheads="1"/>
          </p:cNvPicPr>
          <p:nvPr/>
        </p:nvPicPr>
        <p:blipFill>
          <a:blip r:embed="rId2" cstate="print">
            <a:lum bright="70000" contrast="-70000"/>
          </a:blip>
          <a:srcRect/>
          <a:stretch>
            <a:fillRect/>
          </a:stretch>
        </p:blipFill>
        <p:spPr bwMode="auto">
          <a:xfrm>
            <a:off x="0" y="0"/>
            <a:ext cx="9144000" cy="6861175"/>
          </a:xfrm>
          <a:prstGeom prst="rect">
            <a:avLst/>
          </a:prstGeom>
          <a:noFill/>
          <a:ln w="9525" algn="ctr">
            <a:noFill/>
            <a:miter lim="800000"/>
            <a:headEnd/>
            <a:tailEnd/>
          </a:ln>
          <a:effectLst/>
        </p:spPr>
      </p:pic>
      <p:sp>
        <p:nvSpPr>
          <p:cNvPr id="26627" name="Rectangle 3"/>
          <p:cNvSpPr>
            <a:spLocks noGrp="1" noChangeArrowheads="1"/>
          </p:cNvSpPr>
          <p:nvPr>
            <p:ph type="subTitle" idx="1"/>
          </p:nvPr>
        </p:nvSpPr>
        <p:spPr>
          <a:xfrm>
            <a:off x="250825" y="1700213"/>
            <a:ext cx="8642350" cy="3433762"/>
          </a:xfrm>
        </p:spPr>
        <p:txBody>
          <a:bodyPr/>
          <a:lstStyle/>
          <a:p>
            <a:pPr algn="l">
              <a:lnSpc>
                <a:spcPct val="130000"/>
              </a:lnSpc>
            </a:pPr>
            <a:r>
              <a:rPr lang="en-GB" sz="2400" b="1">
                <a:latin typeface="Comic Sans MS" pitchFamily="66" charset="0"/>
              </a:rPr>
              <a:t>A Synagogue is a Jewish place of worship. The word Synagogue means </a:t>
            </a:r>
            <a:r>
              <a:rPr lang="en-GB" sz="2400" b="1">
                <a:solidFill>
                  <a:srgbClr val="FF3300"/>
                </a:solidFill>
                <a:latin typeface="Comic Sans MS" pitchFamily="66" charset="0"/>
              </a:rPr>
              <a:t>‘</a:t>
            </a:r>
            <a:r>
              <a:rPr lang="en-GB" sz="2400" b="1" i="1">
                <a:solidFill>
                  <a:srgbClr val="FF3300"/>
                </a:solidFill>
                <a:latin typeface="Comic Sans MS" pitchFamily="66" charset="0"/>
              </a:rPr>
              <a:t>assemble or gather together’</a:t>
            </a:r>
            <a:r>
              <a:rPr lang="en-GB" sz="2400" b="1">
                <a:latin typeface="Comic Sans MS" pitchFamily="66" charset="0"/>
              </a:rPr>
              <a:t>. Jews go to the Synagogue to </a:t>
            </a:r>
            <a:r>
              <a:rPr lang="en-GB" sz="2400" b="1" i="1">
                <a:solidFill>
                  <a:srgbClr val="FF3300"/>
                </a:solidFill>
                <a:latin typeface="Comic Sans MS" pitchFamily="66" charset="0"/>
              </a:rPr>
              <a:t>meet</a:t>
            </a:r>
            <a:r>
              <a:rPr lang="en-GB" sz="2400" b="1">
                <a:latin typeface="Comic Sans MS" pitchFamily="66" charset="0"/>
              </a:rPr>
              <a:t> together with other Jews, to </a:t>
            </a:r>
            <a:r>
              <a:rPr lang="en-GB" sz="2400" b="1" i="1">
                <a:solidFill>
                  <a:srgbClr val="FF3300"/>
                </a:solidFill>
                <a:latin typeface="Comic Sans MS" pitchFamily="66" charset="0"/>
              </a:rPr>
              <a:t>worship</a:t>
            </a:r>
            <a:r>
              <a:rPr lang="en-GB" sz="2400" b="1">
                <a:latin typeface="Comic Sans MS" pitchFamily="66" charset="0"/>
              </a:rPr>
              <a:t> God and </a:t>
            </a:r>
            <a:r>
              <a:rPr lang="en-GB" sz="2400" b="1" i="1">
                <a:solidFill>
                  <a:srgbClr val="FF3300"/>
                </a:solidFill>
                <a:latin typeface="Comic Sans MS" pitchFamily="66" charset="0"/>
              </a:rPr>
              <a:t>learn</a:t>
            </a:r>
            <a:r>
              <a:rPr lang="en-GB" sz="2400" b="1">
                <a:latin typeface="Comic Sans MS" pitchFamily="66" charset="0"/>
              </a:rPr>
              <a:t> more about their religion. </a:t>
            </a:r>
          </a:p>
          <a:p>
            <a:pPr algn="l">
              <a:lnSpc>
                <a:spcPct val="130000"/>
              </a:lnSpc>
            </a:pPr>
            <a:endParaRPr lang="en-GB" sz="2400" b="1">
              <a:latin typeface="Comic Sans MS" pitchFamily="66" charset="0"/>
            </a:endParaRPr>
          </a:p>
          <a:p>
            <a:pPr algn="l">
              <a:lnSpc>
                <a:spcPct val="130000"/>
              </a:lnSpc>
            </a:pPr>
            <a:r>
              <a:rPr lang="en-GB" sz="2400" b="1">
                <a:latin typeface="Comic Sans MS" pitchFamily="66" charset="0"/>
              </a:rPr>
              <a:t>Look at the pictures that follow. </a:t>
            </a:r>
            <a:br>
              <a:rPr lang="en-GB" sz="2400" b="1">
                <a:latin typeface="Comic Sans MS" pitchFamily="66" charset="0"/>
              </a:rPr>
            </a:br>
            <a:r>
              <a:rPr lang="en-GB" sz="2400" b="1">
                <a:latin typeface="Comic Sans MS" pitchFamily="66" charset="0"/>
              </a:rPr>
              <a:t>These show a modern Orthodox Synagogue.</a:t>
            </a:r>
            <a:r>
              <a:rPr lang="en-GB" sz="2400">
                <a:latin typeface="Comic Sans MS" pitchFamily="66" charset="0"/>
              </a:rPr>
              <a:t> </a:t>
            </a:r>
          </a:p>
          <a:p>
            <a:pPr algn="l">
              <a:lnSpc>
                <a:spcPct val="130000"/>
              </a:lnSpc>
            </a:pPr>
            <a:endParaRPr lang="en-GB" sz="2400">
              <a:latin typeface="Comic Sans MS" pitchFamily="66" charset="0"/>
            </a:endParaRPr>
          </a:p>
          <a:p>
            <a:pPr algn="l">
              <a:lnSpc>
                <a:spcPct val="130000"/>
              </a:lnSpc>
            </a:pPr>
            <a:r>
              <a:rPr lang="en-GB" sz="2400" b="1">
                <a:latin typeface="Comic Sans MS" pitchFamily="66" charset="0"/>
              </a:rPr>
              <a:t>What do you notice?</a:t>
            </a:r>
          </a:p>
        </p:txBody>
      </p:sp>
      <p:sp>
        <p:nvSpPr>
          <p:cNvPr id="26628" name="WordArt 4"/>
          <p:cNvSpPr>
            <a:spLocks noChangeArrowheads="1" noChangeShapeType="1" noTextEdit="1"/>
          </p:cNvSpPr>
          <p:nvPr/>
        </p:nvSpPr>
        <p:spPr bwMode="auto">
          <a:xfrm>
            <a:off x="1042988" y="188913"/>
            <a:ext cx="6980237" cy="1295400"/>
          </a:xfrm>
          <a:prstGeom prst="rect">
            <a:avLst/>
          </a:prstGeom>
        </p:spPr>
        <p:txBody>
          <a:bodyPr wrap="none" fromWordArt="1">
            <a:prstTxWarp prst="textPlain">
              <a:avLst>
                <a:gd name="adj" fmla="val 50000"/>
              </a:avLst>
            </a:prstTxWarp>
          </a:bodyPr>
          <a:lstStyle/>
          <a:p>
            <a:r>
              <a:rPr lang="ga-IE" sz="3600" kern="10">
                <a:gradFill rotWithShape="1">
                  <a:gsLst>
                    <a:gs pos="0">
                      <a:srgbClr val="3333FF">
                        <a:alpha val="81000"/>
                      </a:srgbClr>
                    </a:gs>
                    <a:gs pos="100000">
                      <a:srgbClr val="3333FF">
                        <a:gamma/>
                        <a:shade val="46275"/>
                        <a:invGamma/>
                        <a:alpha val="84000"/>
                      </a:srgbClr>
                    </a:gs>
                  </a:gsLst>
                  <a:lin ang="5400000" scaled="1"/>
                </a:gradFill>
                <a:effectLst>
                  <a:outerShdw dist="45791" dir="2021404" algn="ctr" rotWithShape="0">
                    <a:srgbClr val="B2B2B2">
                      <a:alpha val="80000"/>
                    </a:srgbClr>
                  </a:outerShdw>
                </a:effectLst>
                <a:latin typeface="Comic Sans MS"/>
              </a:rPr>
              <a:t>The Synagogue</a:t>
            </a:r>
          </a:p>
        </p:txBody>
      </p:sp>
      <p:sp>
        <p:nvSpPr>
          <p:cNvPr id="26629" name="AutoShape 5">
            <a:hlinkClick r:id="" action="ppaction://hlinkshowjump?jump=nextslide" highlightClick="1"/>
          </p:cNvPr>
          <p:cNvSpPr>
            <a:spLocks noChangeArrowheads="1"/>
          </p:cNvSpPr>
          <p:nvPr/>
        </p:nvSpPr>
        <p:spPr bwMode="auto">
          <a:xfrm>
            <a:off x="8569325" y="5084763"/>
            <a:ext cx="574675" cy="504825"/>
          </a:xfrm>
          <a:prstGeom prst="actionButtonForwardNext">
            <a:avLst/>
          </a:prstGeom>
          <a:solidFill>
            <a:srgbClr val="420AF6">
              <a:alpha val="52000"/>
            </a:srgbClr>
          </a:solidFill>
          <a:ln w="9525">
            <a:noFill/>
            <a:miter lim="800000"/>
            <a:headEnd/>
            <a:tailEnd/>
          </a:ln>
          <a:effectLst/>
        </p:spPr>
        <p:txBody>
          <a:bodyPr wrap="none" anchor="ctr"/>
          <a:lstStyle/>
          <a:p>
            <a:endParaRPr lang="ga-IE"/>
          </a:p>
        </p:txBody>
      </p:sp>
      <p:sp>
        <p:nvSpPr>
          <p:cNvPr id="26630" name="AutoShape 6">
            <a:hlinkClick r:id="" action="ppaction://hlinkshowjump?jump=previousslide" highlightClick="1"/>
          </p:cNvPr>
          <p:cNvSpPr>
            <a:spLocks noChangeArrowheads="1"/>
          </p:cNvSpPr>
          <p:nvPr/>
        </p:nvSpPr>
        <p:spPr bwMode="auto">
          <a:xfrm flipH="1">
            <a:off x="8569325" y="566102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4" name="Text Box 6"/>
          <p:cNvSpPr txBox="1">
            <a:spLocks noChangeArrowheads="1"/>
          </p:cNvSpPr>
          <p:nvPr/>
        </p:nvSpPr>
        <p:spPr bwMode="auto">
          <a:xfrm>
            <a:off x="0" y="0"/>
            <a:ext cx="9144000" cy="6045200"/>
          </a:xfrm>
          <a:prstGeom prst="rect">
            <a:avLst/>
          </a:prstGeom>
          <a:noFill/>
          <a:ln w="9525">
            <a:noFill/>
            <a:miter lim="800000"/>
            <a:headEnd/>
            <a:tailEnd/>
          </a:ln>
          <a:effectLst/>
        </p:spPr>
        <p:txBody>
          <a:bodyPr>
            <a:spAutoFit/>
          </a:bodyPr>
          <a:lstStyle/>
          <a:p>
            <a:r>
              <a:rPr lang="en-GB" sz="2600">
                <a:latin typeface="Comic Sans MS" pitchFamily="66" charset="0"/>
              </a:rPr>
              <a:t>I am one metre in length when dressed in my lovely mantle and when my silver bells or a crown is placed on my head. My mantle is my jacket I wear when put in my cupboard called an Ark. I am treated with great respect, as I am God’s words. I am made of parchment, a thin animal skin. I am written by a man called a scribe.</a:t>
            </a:r>
          </a:p>
          <a:p>
            <a:endParaRPr lang="en-GB" sz="2600">
              <a:latin typeface="Comic Sans MS" pitchFamily="66" charset="0"/>
            </a:endParaRPr>
          </a:p>
          <a:p>
            <a:r>
              <a:rPr lang="en-GB" sz="2600">
                <a:latin typeface="Comic Sans MS" pitchFamily="66" charset="0"/>
              </a:rPr>
              <a:t>I have many other friends in the Ark with me to keep me company. Some have red jackets, some have blue ones. </a:t>
            </a:r>
            <a:br>
              <a:rPr lang="en-GB" sz="2600">
                <a:latin typeface="Comic Sans MS" pitchFamily="66" charset="0"/>
              </a:rPr>
            </a:br>
            <a:r>
              <a:rPr lang="en-GB" sz="2600">
                <a:latin typeface="Comic Sans MS" pitchFamily="66" charset="0"/>
              </a:rPr>
              <a:t>(I am the prettiest!!)</a:t>
            </a:r>
          </a:p>
          <a:p>
            <a:endParaRPr lang="en-GB" sz="2600">
              <a:latin typeface="Comic Sans MS" pitchFamily="66" charset="0"/>
            </a:endParaRPr>
          </a:p>
          <a:p>
            <a:r>
              <a:rPr lang="en-GB" sz="2600">
                <a:latin typeface="Comic Sans MS" pitchFamily="66" charset="0"/>
              </a:rPr>
              <a:t>I was chosen this year to be read in a boy’s Bar Mitzvah. I had to look my best! They took off my mantle and carefully unrolled me showing all my splendour. I felt so proud!</a:t>
            </a:r>
            <a:endParaRPr lang="en-GB" sz="2600" b="1">
              <a:latin typeface="Comic Sans MS" pitchFamily="66" charset="0"/>
            </a:endParaRPr>
          </a:p>
        </p:txBody>
      </p:sp>
      <p:sp>
        <p:nvSpPr>
          <p:cNvPr id="27655" name="AutoShape 7">
            <a:hlinkClick r:id="" action="ppaction://hlinkshowjump?jump=nextslide" highlightClick="1"/>
          </p:cNvPr>
          <p:cNvSpPr>
            <a:spLocks noChangeArrowheads="1"/>
          </p:cNvSpPr>
          <p:nvPr/>
        </p:nvSpPr>
        <p:spPr bwMode="auto">
          <a:xfrm>
            <a:off x="8569325" y="5805488"/>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
        <p:nvSpPr>
          <p:cNvPr id="27651" name="AutoShape 3">
            <a:hlinkClick r:id="" action="ppaction://hlinkshowjump?jump=previousslide" highlightClick="1"/>
          </p:cNvPr>
          <p:cNvSpPr>
            <a:spLocks noChangeArrowheads="1"/>
          </p:cNvSpPr>
          <p:nvPr/>
        </p:nvSpPr>
        <p:spPr bwMode="auto">
          <a:xfrm flipH="1">
            <a:off x="8569325" y="635317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0" y="0"/>
            <a:ext cx="9144000" cy="6838950"/>
          </a:xfrm>
          <a:prstGeom prst="rect">
            <a:avLst/>
          </a:prstGeom>
          <a:noFill/>
          <a:ln w="9525">
            <a:noFill/>
            <a:miter lim="800000"/>
            <a:headEnd/>
            <a:tailEnd/>
          </a:ln>
          <a:effectLst/>
        </p:spPr>
        <p:txBody>
          <a:bodyPr>
            <a:spAutoFit/>
          </a:bodyPr>
          <a:lstStyle/>
          <a:p>
            <a:r>
              <a:rPr lang="en-GB" sz="2600">
                <a:latin typeface="Comic Sans MS" pitchFamily="66" charset="0"/>
              </a:rPr>
              <a:t>I am one metre in length when dressed in my lovely mantle and when my silver bells or a crown is placed on my head. My mantle is my jacket I wear when put in my cupboard called an Ark. I am treated with great respect, as I am God’s words. I am made of parchment, a thin animal skin. I am written by a man called a scribe.</a:t>
            </a:r>
          </a:p>
          <a:p>
            <a:endParaRPr lang="en-GB" sz="2600">
              <a:latin typeface="Comic Sans MS" pitchFamily="66" charset="0"/>
            </a:endParaRPr>
          </a:p>
          <a:p>
            <a:r>
              <a:rPr lang="en-GB" sz="2600">
                <a:latin typeface="Comic Sans MS" pitchFamily="66" charset="0"/>
              </a:rPr>
              <a:t>I have many other friends in the Ark with me to keep me company. Some have red jackets, some have blue ones. </a:t>
            </a:r>
            <a:br>
              <a:rPr lang="en-GB" sz="2600">
                <a:latin typeface="Comic Sans MS" pitchFamily="66" charset="0"/>
              </a:rPr>
            </a:br>
            <a:r>
              <a:rPr lang="en-GB" sz="2600">
                <a:latin typeface="Comic Sans MS" pitchFamily="66" charset="0"/>
              </a:rPr>
              <a:t>(I am the prettiest!!)</a:t>
            </a:r>
          </a:p>
          <a:p>
            <a:endParaRPr lang="en-GB" sz="2600">
              <a:latin typeface="Comic Sans MS" pitchFamily="66" charset="0"/>
            </a:endParaRPr>
          </a:p>
          <a:p>
            <a:r>
              <a:rPr lang="en-GB" sz="2600">
                <a:latin typeface="Comic Sans MS" pitchFamily="66" charset="0"/>
              </a:rPr>
              <a:t>I was chosen this year to be read in a boy’s Bar Mitzvah. I had to look my best! They took off my mantle and carefully unrolled me showing all my splendour. I felt so proud!</a:t>
            </a:r>
          </a:p>
          <a:p>
            <a:endParaRPr lang="en-GB" sz="2600">
              <a:latin typeface="Comic Sans MS" pitchFamily="66" charset="0"/>
            </a:endParaRPr>
          </a:p>
          <a:p>
            <a:r>
              <a:rPr lang="en-GB" sz="2600" b="1">
                <a:latin typeface="Comic Sans MS" pitchFamily="66" charset="0"/>
              </a:rPr>
              <a:t>Yes of course, </a:t>
            </a:r>
            <a:r>
              <a:rPr lang="en-GB" sz="2600" b="1">
                <a:solidFill>
                  <a:srgbClr val="FF3300"/>
                </a:solidFill>
                <a:latin typeface="Comic Sans MS" pitchFamily="66" charset="0"/>
              </a:rPr>
              <a:t>I am a Torah Scroll</a:t>
            </a:r>
            <a:r>
              <a:rPr lang="en-GB" sz="2600" b="1">
                <a:latin typeface="Comic Sans MS" pitchFamily="66" charset="0"/>
              </a:rPr>
              <a:t>!!!</a:t>
            </a:r>
          </a:p>
        </p:txBody>
      </p:sp>
      <p:sp>
        <p:nvSpPr>
          <p:cNvPr id="32773" name="AutoShape 5">
            <a:hlinkClick r:id="" action="ppaction://hlinkshowjump?jump=nextslide" highlightClick="1"/>
          </p:cNvPr>
          <p:cNvSpPr>
            <a:spLocks noChangeArrowheads="1"/>
          </p:cNvSpPr>
          <p:nvPr/>
        </p:nvSpPr>
        <p:spPr bwMode="auto">
          <a:xfrm>
            <a:off x="8569325" y="5805488"/>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
        <p:nvSpPr>
          <p:cNvPr id="32771" name="AutoShape 3">
            <a:hlinkClick r:id="" action="ppaction://hlinkshowjump?jump=previousslide" highlightClick="1"/>
          </p:cNvPr>
          <p:cNvSpPr>
            <a:spLocks noChangeArrowheads="1"/>
          </p:cNvSpPr>
          <p:nvPr/>
        </p:nvSpPr>
        <p:spPr bwMode="auto">
          <a:xfrm flipH="1">
            <a:off x="8569325" y="635317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1807" name="Group 63"/>
          <p:cNvGraphicFramePr>
            <a:graphicFrameLocks noGrp="1"/>
          </p:cNvGraphicFramePr>
          <p:nvPr/>
        </p:nvGraphicFramePr>
        <p:xfrm>
          <a:off x="179388" y="981075"/>
          <a:ext cx="8748712" cy="5111750"/>
        </p:xfrm>
        <a:graphic>
          <a:graphicData uri="http://schemas.openxmlformats.org/drawingml/2006/table">
            <a:tbl>
              <a:tblPr/>
              <a:tblGrid>
                <a:gridCol w="2376487"/>
                <a:gridCol w="6372225"/>
              </a:tblGrid>
              <a:tr h="1022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FF"/>
                          </a:solidFill>
                          <a:effectLst/>
                          <a:latin typeface="Comic Sans MS" pitchFamily="66" charset="0"/>
                          <a:cs typeface="Times New Roman" pitchFamily="18" charset="0"/>
                        </a:rPr>
                        <a:t>Feature</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8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FF"/>
                          </a:solidFill>
                          <a:effectLst/>
                          <a:latin typeface="Comic Sans MS" pitchFamily="66" charset="0"/>
                          <a:cs typeface="Times New Roman" pitchFamily="18" charset="0"/>
                        </a:rPr>
                        <a:t>What do you know about it?</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38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FF"/>
                          </a:solidFill>
                          <a:effectLst/>
                          <a:latin typeface="Comic Sans MS" pitchFamily="66" charset="0"/>
                          <a:cs typeface="Times New Roman" pitchFamily="18" charset="0"/>
                        </a:rPr>
                        <a:t>Describe what it looks like</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smtClean="0">
                          <a:ln>
                            <a:noFill/>
                          </a:ln>
                          <a:solidFill>
                            <a:srgbClr val="0000FF"/>
                          </a:solidFill>
                          <a:effectLst/>
                          <a:latin typeface="Comic Sans MS" pitchFamily="66" charset="0"/>
                          <a:cs typeface="Times New Roman" pitchFamily="18" charset="0"/>
                        </a:rPr>
                        <a:t>Other important points</a:t>
                      </a:r>
                      <a:endParaRPr kumimoji="0" lang="en-GB" sz="24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1805" name="AutoShape 61">
            <a:hlinkClick r:id="" action="ppaction://hlinkshowjump?jump=previousslide" highlightClick="1"/>
          </p:cNvPr>
          <p:cNvSpPr>
            <a:spLocks noChangeArrowheads="1"/>
          </p:cNvSpPr>
          <p:nvPr/>
        </p:nvSpPr>
        <p:spPr bwMode="auto">
          <a:xfrm flipH="1">
            <a:off x="7812088" y="635317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
        <p:nvSpPr>
          <p:cNvPr id="31808" name="WordArt 64"/>
          <p:cNvSpPr>
            <a:spLocks noChangeArrowheads="1" noChangeShapeType="1"/>
          </p:cNvSpPr>
          <p:nvPr/>
        </p:nvSpPr>
        <p:spPr bwMode="auto">
          <a:xfrm>
            <a:off x="2195513" y="0"/>
            <a:ext cx="5102225" cy="746125"/>
          </a:xfrm>
          <a:prstGeom prst="rect">
            <a:avLst/>
          </a:prstGeom>
        </p:spPr>
        <p:txBody>
          <a:bodyPr wrap="none" fromWordArt="1">
            <a:prstTxWarp prst="textPlain">
              <a:avLst>
                <a:gd name="adj" fmla="val 50000"/>
              </a:avLst>
            </a:prstTxWarp>
          </a:bodyPr>
          <a:lstStyle/>
          <a:p>
            <a:pPr algn="ctr"/>
            <a:r>
              <a:rPr lang="ga-IE" sz="4800" kern="10">
                <a:ln w="9525">
                  <a:solidFill>
                    <a:schemeClr val="bg1"/>
                  </a:solidFill>
                  <a:round/>
                  <a:headEnd/>
                  <a:tailEnd/>
                </a:ln>
                <a:solidFill>
                  <a:srgbClr val="336699"/>
                </a:solidFill>
                <a:effectLst>
                  <a:outerShdw dist="45791" dir="2021404" algn="ctr" rotWithShape="0">
                    <a:srgbClr val="B2B2B2">
                      <a:alpha val="80000"/>
                    </a:srgbClr>
                  </a:outerShdw>
                </a:effectLst>
                <a:latin typeface="Comic Sans MS"/>
              </a:rPr>
              <a:t>What am I...?</a:t>
            </a:r>
          </a:p>
        </p:txBody>
      </p:sp>
      <p:sp>
        <p:nvSpPr>
          <p:cNvPr id="31809" name="AutoShape 65">
            <a:hlinkClick r:id="" action="ppaction://hlinkshowjump?jump=endshow" highlightClick="1"/>
          </p:cNvPr>
          <p:cNvSpPr>
            <a:spLocks noChangeArrowheads="1"/>
          </p:cNvSpPr>
          <p:nvPr/>
        </p:nvSpPr>
        <p:spPr bwMode="auto">
          <a:xfrm>
            <a:off x="8532813" y="6381750"/>
            <a:ext cx="611187" cy="476250"/>
          </a:xfrm>
          <a:prstGeom prst="actionButtonBlank">
            <a:avLst/>
          </a:prstGeom>
          <a:solidFill>
            <a:srgbClr val="FF9900"/>
          </a:solidFill>
          <a:ln w="9525">
            <a:noFill/>
            <a:miter lim="800000"/>
            <a:headEnd/>
            <a:tailEnd/>
          </a:ln>
          <a:effectLst/>
        </p:spPr>
        <p:txBody>
          <a:bodyPr wrap="none" anchor="ctr"/>
          <a:lstStyle/>
          <a:p>
            <a:pPr algn="ctr"/>
            <a:r>
              <a:rPr lang="en-GB" b="1"/>
              <a:t>END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9471" name="Picture 4" descr="npo000003"/>
          <p:cNvPicPr>
            <a:picLocks noChangeAspect="1" noChangeArrowheads="1"/>
          </p:cNvPicPr>
          <p:nvPr/>
        </p:nvPicPr>
        <p:blipFill>
          <a:blip r:embed="rId2" cstate="print"/>
          <a:srcRect/>
          <a:stretch>
            <a:fillRect/>
          </a:stretch>
        </p:blipFill>
        <p:spPr bwMode="auto">
          <a:xfrm>
            <a:off x="755650" y="404813"/>
            <a:ext cx="3384550" cy="2540000"/>
          </a:xfrm>
          <a:prstGeom prst="rect">
            <a:avLst/>
          </a:prstGeom>
          <a:noFill/>
          <a:ln w="9525" algn="ctr">
            <a:noFill/>
            <a:miter lim="800000"/>
            <a:headEnd/>
            <a:tailEnd/>
          </a:ln>
          <a:effectLst/>
        </p:spPr>
      </p:pic>
      <p:pic>
        <p:nvPicPr>
          <p:cNvPr id="19472" name="Picture 5" descr="npo000005"/>
          <p:cNvPicPr>
            <a:picLocks noChangeAspect="1" noChangeArrowheads="1"/>
          </p:cNvPicPr>
          <p:nvPr/>
        </p:nvPicPr>
        <p:blipFill>
          <a:blip r:embed="rId3" cstate="print"/>
          <a:srcRect/>
          <a:stretch>
            <a:fillRect/>
          </a:stretch>
        </p:blipFill>
        <p:spPr bwMode="auto">
          <a:xfrm>
            <a:off x="755650" y="3716338"/>
            <a:ext cx="3384550" cy="2538412"/>
          </a:xfrm>
          <a:prstGeom prst="rect">
            <a:avLst/>
          </a:prstGeom>
          <a:noFill/>
          <a:ln w="9525" algn="ctr">
            <a:noFill/>
            <a:miter lim="800000"/>
            <a:headEnd/>
            <a:tailEnd/>
          </a:ln>
          <a:effectLst/>
        </p:spPr>
      </p:pic>
      <p:sp>
        <p:nvSpPr>
          <p:cNvPr id="19464" name="Text Box 8"/>
          <p:cNvSpPr txBox="1">
            <a:spLocks noChangeArrowheads="1"/>
          </p:cNvSpPr>
          <p:nvPr/>
        </p:nvSpPr>
        <p:spPr bwMode="auto">
          <a:xfrm>
            <a:off x="4859338" y="260350"/>
            <a:ext cx="3313112" cy="3186113"/>
          </a:xfrm>
          <a:prstGeom prst="rect">
            <a:avLst/>
          </a:prstGeom>
          <a:noFill/>
          <a:ln w="38100">
            <a:solidFill>
              <a:schemeClr val="tx1"/>
            </a:solidFill>
            <a:miter lim="800000"/>
            <a:headEnd/>
            <a:tailEnd/>
          </a:ln>
          <a:effectLst/>
        </p:spPr>
        <p:txBody>
          <a:bodyPr>
            <a:spAutoFit/>
          </a:bodyPr>
          <a:lstStyle/>
          <a:p>
            <a:pPr algn="ctr">
              <a:spcBef>
                <a:spcPct val="50000"/>
              </a:spcBef>
            </a:pPr>
            <a:r>
              <a:rPr lang="en-GB" sz="2000" i="1" u="sng">
                <a:latin typeface="Comic Sans MS" pitchFamily="66" charset="0"/>
              </a:rPr>
              <a:t>What can you see?</a:t>
            </a:r>
          </a:p>
          <a:p>
            <a:pPr>
              <a:spcBef>
                <a:spcPct val="50000"/>
              </a:spcBef>
            </a:pPr>
            <a:endParaRPr lang="en-GB" u="sng"/>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r>
              <a:rPr lang="en-GB"/>
              <a:t/>
            </a:r>
            <a:br>
              <a:rPr lang="en-GB"/>
            </a:br>
            <a:endParaRPr lang="en-GB"/>
          </a:p>
        </p:txBody>
      </p:sp>
      <p:sp>
        <p:nvSpPr>
          <p:cNvPr id="19465" name="Text Box 9"/>
          <p:cNvSpPr txBox="1">
            <a:spLocks noChangeArrowheads="1"/>
          </p:cNvSpPr>
          <p:nvPr/>
        </p:nvSpPr>
        <p:spPr bwMode="auto">
          <a:xfrm>
            <a:off x="4859338" y="3429000"/>
            <a:ext cx="3313112" cy="3186113"/>
          </a:xfrm>
          <a:prstGeom prst="rect">
            <a:avLst/>
          </a:prstGeom>
          <a:noFill/>
          <a:ln w="38100">
            <a:solidFill>
              <a:schemeClr val="tx1"/>
            </a:solidFill>
            <a:miter lim="800000"/>
            <a:headEnd/>
            <a:tailEnd/>
          </a:ln>
          <a:effectLst/>
        </p:spPr>
        <p:txBody>
          <a:bodyPr>
            <a:spAutoFit/>
          </a:bodyPr>
          <a:lstStyle/>
          <a:p>
            <a:pPr algn="ctr">
              <a:spcBef>
                <a:spcPct val="50000"/>
              </a:spcBef>
            </a:pPr>
            <a:r>
              <a:rPr lang="en-GB" sz="2000" i="1" u="sng">
                <a:latin typeface="Comic Sans MS" pitchFamily="66" charset="0"/>
              </a:rPr>
              <a:t>What can you see?</a:t>
            </a:r>
          </a:p>
          <a:p>
            <a:pPr>
              <a:spcBef>
                <a:spcPct val="50000"/>
              </a:spcBef>
            </a:pPr>
            <a:endParaRPr lang="en-GB" u="sng"/>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r>
              <a:rPr lang="en-GB"/>
              <a:t/>
            </a:r>
            <a:br>
              <a:rPr lang="en-GB"/>
            </a:br>
            <a:endParaRPr lang="en-GB"/>
          </a:p>
        </p:txBody>
      </p:sp>
      <p:sp>
        <p:nvSpPr>
          <p:cNvPr id="19467" name="AutoShape 11">
            <a:hlinkClick r:id="" action="ppaction://hlinkshowjump?jump=nextslide" highlightClick="1"/>
          </p:cNvPr>
          <p:cNvSpPr>
            <a:spLocks noChangeArrowheads="1"/>
          </p:cNvSpPr>
          <p:nvPr/>
        </p:nvSpPr>
        <p:spPr bwMode="auto">
          <a:xfrm>
            <a:off x="8569325" y="5084763"/>
            <a:ext cx="574675" cy="504825"/>
          </a:xfrm>
          <a:prstGeom prst="actionButtonForwardNext">
            <a:avLst/>
          </a:prstGeom>
          <a:solidFill>
            <a:srgbClr val="420AF6">
              <a:alpha val="52000"/>
            </a:srgbClr>
          </a:solidFill>
          <a:ln w="9525">
            <a:noFill/>
            <a:miter lim="800000"/>
            <a:headEnd/>
            <a:tailEnd/>
          </a:ln>
          <a:effectLst/>
        </p:spPr>
        <p:txBody>
          <a:bodyPr wrap="none" anchor="ctr"/>
          <a:lstStyle/>
          <a:p>
            <a:endParaRPr lang="ga-IE"/>
          </a:p>
        </p:txBody>
      </p:sp>
      <p:sp>
        <p:nvSpPr>
          <p:cNvPr id="19468" name="AutoShape 12">
            <a:hlinkClick r:id="" action="ppaction://hlinkshowjump?jump=previousslide" highlightClick="1"/>
          </p:cNvPr>
          <p:cNvSpPr>
            <a:spLocks noChangeArrowheads="1"/>
          </p:cNvSpPr>
          <p:nvPr/>
        </p:nvSpPr>
        <p:spPr bwMode="auto">
          <a:xfrm flipH="1">
            <a:off x="8569325" y="566102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4859338" y="260350"/>
            <a:ext cx="3313112" cy="3186113"/>
          </a:xfrm>
          <a:prstGeom prst="rect">
            <a:avLst/>
          </a:prstGeom>
          <a:noFill/>
          <a:ln w="38100">
            <a:solidFill>
              <a:schemeClr val="tx1"/>
            </a:solidFill>
            <a:miter lim="800000"/>
            <a:headEnd/>
            <a:tailEnd/>
          </a:ln>
          <a:effectLst/>
        </p:spPr>
        <p:txBody>
          <a:bodyPr>
            <a:spAutoFit/>
          </a:bodyPr>
          <a:lstStyle/>
          <a:p>
            <a:pPr algn="ctr">
              <a:spcBef>
                <a:spcPct val="50000"/>
              </a:spcBef>
            </a:pPr>
            <a:r>
              <a:rPr lang="en-GB" sz="2000" i="1" u="sng">
                <a:latin typeface="Comic Sans MS" pitchFamily="66" charset="0"/>
              </a:rPr>
              <a:t>What can you see?</a:t>
            </a:r>
          </a:p>
          <a:p>
            <a:pPr>
              <a:spcBef>
                <a:spcPct val="50000"/>
              </a:spcBef>
            </a:pPr>
            <a:endParaRPr lang="en-GB" u="sng"/>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r>
              <a:rPr lang="en-GB"/>
              <a:t/>
            </a:r>
            <a:br>
              <a:rPr lang="en-GB"/>
            </a:br>
            <a:endParaRPr lang="en-GB"/>
          </a:p>
        </p:txBody>
      </p:sp>
      <p:sp>
        <p:nvSpPr>
          <p:cNvPr id="22533" name="Text Box 5"/>
          <p:cNvSpPr txBox="1">
            <a:spLocks noChangeArrowheads="1"/>
          </p:cNvSpPr>
          <p:nvPr/>
        </p:nvSpPr>
        <p:spPr bwMode="auto">
          <a:xfrm>
            <a:off x="4859338" y="3429000"/>
            <a:ext cx="3313112" cy="3186113"/>
          </a:xfrm>
          <a:prstGeom prst="rect">
            <a:avLst/>
          </a:prstGeom>
          <a:noFill/>
          <a:ln w="38100">
            <a:solidFill>
              <a:schemeClr val="tx1"/>
            </a:solidFill>
            <a:miter lim="800000"/>
            <a:headEnd/>
            <a:tailEnd/>
          </a:ln>
          <a:effectLst/>
        </p:spPr>
        <p:txBody>
          <a:bodyPr>
            <a:spAutoFit/>
          </a:bodyPr>
          <a:lstStyle/>
          <a:p>
            <a:pPr algn="ctr">
              <a:spcBef>
                <a:spcPct val="50000"/>
              </a:spcBef>
            </a:pPr>
            <a:r>
              <a:rPr lang="en-GB" sz="2000" i="1" u="sng">
                <a:latin typeface="Comic Sans MS" pitchFamily="66" charset="0"/>
              </a:rPr>
              <a:t>What can you see?</a:t>
            </a:r>
          </a:p>
          <a:p>
            <a:pPr>
              <a:spcBef>
                <a:spcPct val="50000"/>
              </a:spcBef>
            </a:pPr>
            <a:endParaRPr lang="en-GB" u="sng"/>
          </a:p>
          <a:p>
            <a:pPr>
              <a:spcBef>
                <a:spcPct val="50000"/>
              </a:spcBef>
            </a:pPr>
            <a:endParaRPr lang="en-GB"/>
          </a:p>
          <a:p>
            <a:pPr>
              <a:spcBef>
                <a:spcPct val="50000"/>
              </a:spcBef>
            </a:pPr>
            <a:endParaRPr lang="en-GB"/>
          </a:p>
          <a:p>
            <a:pPr>
              <a:spcBef>
                <a:spcPct val="50000"/>
              </a:spcBef>
            </a:pPr>
            <a:endParaRPr lang="en-GB"/>
          </a:p>
          <a:p>
            <a:pPr>
              <a:spcBef>
                <a:spcPct val="50000"/>
              </a:spcBef>
            </a:pPr>
            <a:endParaRPr lang="en-GB"/>
          </a:p>
          <a:p>
            <a:pPr>
              <a:spcBef>
                <a:spcPct val="50000"/>
              </a:spcBef>
            </a:pPr>
            <a:r>
              <a:rPr lang="en-GB"/>
              <a:t/>
            </a:r>
            <a:br>
              <a:rPr lang="en-GB"/>
            </a:br>
            <a:endParaRPr lang="en-GB"/>
          </a:p>
        </p:txBody>
      </p:sp>
      <p:pic>
        <p:nvPicPr>
          <p:cNvPr id="22541" name="Picture 6" descr="npo000007"/>
          <p:cNvPicPr>
            <a:picLocks noChangeAspect="1" noChangeArrowheads="1"/>
          </p:cNvPicPr>
          <p:nvPr/>
        </p:nvPicPr>
        <p:blipFill>
          <a:blip r:embed="rId2" cstate="print">
            <a:lum bright="12000"/>
          </a:blip>
          <a:srcRect/>
          <a:stretch>
            <a:fillRect/>
          </a:stretch>
        </p:blipFill>
        <p:spPr bwMode="auto">
          <a:xfrm>
            <a:off x="900113" y="549275"/>
            <a:ext cx="3097212" cy="2362200"/>
          </a:xfrm>
          <a:prstGeom prst="rect">
            <a:avLst/>
          </a:prstGeom>
          <a:noFill/>
          <a:ln w="9525" algn="ctr">
            <a:noFill/>
            <a:miter lim="800000"/>
            <a:headEnd/>
            <a:tailEnd/>
          </a:ln>
          <a:effectLst/>
        </p:spPr>
      </p:pic>
      <p:pic>
        <p:nvPicPr>
          <p:cNvPr id="22543" name="Picture 7" descr="npo000009"/>
          <p:cNvPicPr>
            <a:picLocks noChangeAspect="1" noChangeArrowheads="1"/>
          </p:cNvPicPr>
          <p:nvPr/>
        </p:nvPicPr>
        <p:blipFill>
          <a:blip r:embed="rId3" cstate="print"/>
          <a:srcRect/>
          <a:stretch>
            <a:fillRect/>
          </a:stretch>
        </p:blipFill>
        <p:spPr bwMode="auto">
          <a:xfrm>
            <a:off x="900113" y="3789363"/>
            <a:ext cx="3095625" cy="2363787"/>
          </a:xfrm>
          <a:prstGeom prst="rect">
            <a:avLst/>
          </a:prstGeom>
          <a:noFill/>
          <a:ln w="9525" algn="ctr">
            <a:noFill/>
            <a:miter lim="800000"/>
            <a:headEnd/>
            <a:tailEnd/>
          </a:ln>
          <a:effectLst/>
        </p:spPr>
      </p:pic>
      <p:sp>
        <p:nvSpPr>
          <p:cNvPr id="22537" name="AutoShape 9">
            <a:hlinkClick r:id="" action="ppaction://hlinkshowjump?jump=nextslide" highlightClick="1"/>
          </p:cNvPr>
          <p:cNvSpPr>
            <a:spLocks noChangeArrowheads="1"/>
          </p:cNvSpPr>
          <p:nvPr/>
        </p:nvSpPr>
        <p:spPr bwMode="auto">
          <a:xfrm>
            <a:off x="8569325" y="5084763"/>
            <a:ext cx="574675" cy="504825"/>
          </a:xfrm>
          <a:prstGeom prst="actionButtonForwardNext">
            <a:avLst/>
          </a:prstGeom>
          <a:solidFill>
            <a:srgbClr val="420AF6">
              <a:alpha val="52000"/>
            </a:srgbClr>
          </a:solidFill>
          <a:ln w="9525">
            <a:noFill/>
            <a:miter lim="800000"/>
            <a:headEnd/>
            <a:tailEnd/>
          </a:ln>
          <a:effectLst/>
        </p:spPr>
        <p:txBody>
          <a:bodyPr wrap="none" anchor="ctr"/>
          <a:lstStyle/>
          <a:p>
            <a:endParaRPr lang="ga-IE"/>
          </a:p>
        </p:txBody>
      </p:sp>
      <p:sp>
        <p:nvSpPr>
          <p:cNvPr id="22538" name="AutoShape 10">
            <a:hlinkClick r:id="" action="ppaction://hlinkshowjump?jump=previousslide" highlightClick="1"/>
          </p:cNvPr>
          <p:cNvSpPr>
            <a:spLocks noChangeArrowheads="1"/>
          </p:cNvSpPr>
          <p:nvPr/>
        </p:nvSpPr>
        <p:spPr bwMode="auto">
          <a:xfrm flipH="1">
            <a:off x="8569325" y="566102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0" y="2065338"/>
            <a:ext cx="9164638" cy="2647950"/>
          </a:xfrm>
          <a:prstGeom prst="rect">
            <a:avLst/>
          </a:prstGeom>
          <a:noFill/>
          <a:ln w="9525">
            <a:noFill/>
            <a:miter lim="800000"/>
            <a:headEnd/>
            <a:tailEnd/>
          </a:ln>
          <a:effectLst/>
        </p:spPr>
        <p:txBody>
          <a:bodyPr anchor="ctr">
            <a:spAutoFit/>
          </a:bodyPr>
          <a:lstStyle/>
          <a:p>
            <a:pPr>
              <a:tabLst>
                <a:tab pos="228600" algn="l"/>
              </a:tabLst>
            </a:pPr>
            <a:r>
              <a:rPr lang="en-GB" sz="2400">
                <a:latin typeface="Comic Sans MS" pitchFamily="66" charset="0"/>
              </a:rPr>
              <a:t>What did you notice about the walls of the Synagogue? </a:t>
            </a:r>
          </a:p>
          <a:p>
            <a:pPr>
              <a:tabLst>
                <a:tab pos="228600" algn="l"/>
              </a:tabLst>
            </a:pPr>
            <a:r>
              <a:rPr lang="en-GB" sz="2400">
                <a:latin typeface="Comic Sans MS" pitchFamily="66" charset="0"/>
              </a:rPr>
              <a:t>Why are they like this?</a:t>
            </a:r>
            <a:br>
              <a:rPr lang="en-GB" sz="2400">
                <a:latin typeface="Comic Sans MS" pitchFamily="66" charset="0"/>
              </a:rPr>
            </a:br>
            <a:endParaRPr lang="en-GB" sz="2400">
              <a:latin typeface="Comic Sans MS" pitchFamily="66" charset="0"/>
            </a:endParaRPr>
          </a:p>
          <a:p>
            <a:pPr>
              <a:tabLst>
                <a:tab pos="228600" algn="l"/>
              </a:tabLst>
            </a:pPr>
            <a:r>
              <a:rPr lang="en-GB" sz="2400">
                <a:latin typeface="Comic Sans MS" pitchFamily="66" charset="0"/>
              </a:rPr>
              <a:t>Who do you think sits upstairs? </a:t>
            </a:r>
            <a:br>
              <a:rPr lang="en-GB" sz="2400">
                <a:latin typeface="Comic Sans MS" pitchFamily="66" charset="0"/>
              </a:rPr>
            </a:br>
            <a:r>
              <a:rPr lang="en-GB" sz="2400">
                <a:latin typeface="Comic Sans MS" pitchFamily="66" charset="0"/>
              </a:rPr>
              <a:t>Why do you think this is?</a:t>
            </a:r>
            <a:br>
              <a:rPr lang="en-GB" sz="2400">
                <a:latin typeface="Comic Sans MS" pitchFamily="66" charset="0"/>
              </a:rPr>
            </a:br>
            <a:endParaRPr lang="en-GB" sz="2400">
              <a:latin typeface="Comic Sans MS" pitchFamily="66" charset="0"/>
            </a:endParaRPr>
          </a:p>
          <a:p>
            <a:pPr>
              <a:tabLst>
                <a:tab pos="228600" algn="l"/>
              </a:tabLst>
            </a:pPr>
            <a:r>
              <a:rPr lang="en-GB" sz="2400">
                <a:latin typeface="Comic Sans MS" pitchFamily="66" charset="0"/>
              </a:rPr>
              <a:t>How can you tell that this is a place of worship ?</a:t>
            </a:r>
          </a:p>
        </p:txBody>
      </p:sp>
      <p:pic>
        <p:nvPicPr>
          <p:cNvPr id="20498" name="Picture 5" descr="npo00000b"/>
          <p:cNvPicPr>
            <a:picLocks noChangeAspect="1" noChangeArrowheads="1"/>
          </p:cNvPicPr>
          <p:nvPr/>
        </p:nvPicPr>
        <p:blipFill>
          <a:blip r:embed="rId2" cstate="print"/>
          <a:srcRect/>
          <a:stretch>
            <a:fillRect/>
          </a:stretch>
        </p:blipFill>
        <p:spPr bwMode="auto">
          <a:xfrm>
            <a:off x="6372225" y="4776788"/>
            <a:ext cx="2771775" cy="2081212"/>
          </a:xfrm>
          <a:prstGeom prst="rect">
            <a:avLst/>
          </a:prstGeom>
          <a:noFill/>
          <a:ln w="9525" algn="ctr">
            <a:noFill/>
            <a:miter lim="800000"/>
            <a:headEnd/>
            <a:tailEnd/>
          </a:ln>
          <a:effectLst/>
        </p:spPr>
      </p:pic>
      <p:pic>
        <p:nvPicPr>
          <p:cNvPr id="20499" name="Picture 6" descr="npo00000d"/>
          <p:cNvPicPr>
            <a:picLocks noChangeAspect="1" noChangeArrowheads="1"/>
          </p:cNvPicPr>
          <p:nvPr/>
        </p:nvPicPr>
        <p:blipFill>
          <a:blip r:embed="rId3" cstate="print"/>
          <a:srcRect/>
          <a:stretch>
            <a:fillRect/>
          </a:stretch>
        </p:blipFill>
        <p:spPr bwMode="auto">
          <a:xfrm>
            <a:off x="3348038" y="4778375"/>
            <a:ext cx="2771775" cy="2079625"/>
          </a:xfrm>
          <a:prstGeom prst="rect">
            <a:avLst/>
          </a:prstGeom>
          <a:noFill/>
          <a:ln w="9525" algn="ctr">
            <a:noFill/>
            <a:miter lim="800000"/>
            <a:headEnd/>
            <a:tailEnd/>
          </a:ln>
          <a:effectLst/>
        </p:spPr>
      </p:pic>
      <p:pic>
        <p:nvPicPr>
          <p:cNvPr id="20500" name="Picture 7" descr="npo00000f"/>
          <p:cNvPicPr>
            <a:picLocks noChangeAspect="1" noChangeArrowheads="1"/>
          </p:cNvPicPr>
          <p:nvPr/>
        </p:nvPicPr>
        <p:blipFill>
          <a:blip r:embed="rId4" cstate="print">
            <a:lum bright="12000"/>
          </a:blip>
          <a:srcRect/>
          <a:stretch>
            <a:fillRect/>
          </a:stretch>
        </p:blipFill>
        <p:spPr bwMode="auto">
          <a:xfrm>
            <a:off x="6443663" y="0"/>
            <a:ext cx="2700337" cy="2024063"/>
          </a:xfrm>
          <a:prstGeom prst="rect">
            <a:avLst/>
          </a:prstGeom>
          <a:noFill/>
          <a:ln w="9525" algn="ctr">
            <a:noFill/>
            <a:miter lim="800000"/>
            <a:headEnd/>
            <a:tailEnd/>
          </a:ln>
          <a:effectLst/>
        </p:spPr>
      </p:pic>
      <p:sp>
        <p:nvSpPr>
          <p:cNvPr id="20489" name="WordArt 9"/>
          <p:cNvSpPr>
            <a:spLocks noChangeArrowheads="1" noChangeShapeType="1" noTextEdit="1"/>
          </p:cNvSpPr>
          <p:nvPr/>
        </p:nvSpPr>
        <p:spPr bwMode="auto">
          <a:xfrm>
            <a:off x="1979613" y="188913"/>
            <a:ext cx="2520950" cy="792162"/>
          </a:xfrm>
          <a:prstGeom prst="rect">
            <a:avLst/>
          </a:prstGeom>
        </p:spPr>
        <p:txBody>
          <a:bodyPr wrap="none" fromWordArt="1">
            <a:prstTxWarp prst="textPlain">
              <a:avLst>
                <a:gd name="adj" fmla="val 50000"/>
              </a:avLst>
            </a:prstTxWarp>
          </a:bodyPr>
          <a:lstStyle/>
          <a:p>
            <a:pPr algn="ctr"/>
            <a:r>
              <a:rPr lang="ga-IE" sz="3600" kern="10">
                <a:ln w="9525">
                  <a:noFill/>
                  <a:round/>
                  <a:headEnd/>
                  <a:tailEnd/>
                </a:ln>
                <a:solidFill>
                  <a:srgbClr val="336699"/>
                </a:solidFill>
                <a:effectLst>
                  <a:outerShdw dist="45791" dir="2021404" algn="ctr" rotWithShape="0">
                    <a:srgbClr val="B2B2B2">
                      <a:alpha val="80000"/>
                    </a:srgbClr>
                  </a:outerShdw>
                </a:effectLst>
                <a:latin typeface="Comic Sans MS"/>
              </a:rPr>
              <a:t>Discuss:</a:t>
            </a:r>
          </a:p>
        </p:txBody>
      </p:sp>
      <p:sp>
        <p:nvSpPr>
          <p:cNvPr id="20490" name="Text Box 10"/>
          <p:cNvSpPr txBox="1">
            <a:spLocks noChangeArrowheads="1"/>
          </p:cNvSpPr>
          <p:nvPr/>
        </p:nvSpPr>
        <p:spPr bwMode="auto">
          <a:xfrm>
            <a:off x="0" y="1412875"/>
            <a:ext cx="6372225" cy="457200"/>
          </a:xfrm>
          <a:prstGeom prst="rect">
            <a:avLst/>
          </a:prstGeom>
          <a:noFill/>
          <a:ln w="9525">
            <a:noFill/>
            <a:miter lim="800000"/>
            <a:headEnd/>
            <a:tailEnd/>
          </a:ln>
          <a:effectLst/>
        </p:spPr>
        <p:txBody>
          <a:bodyPr>
            <a:spAutoFit/>
          </a:bodyPr>
          <a:lstStyle/>
          <a:p>
            <a:pPr>
              <a:spcBef>
                <a:spcPct val="50000"/>
              </a:spcBef>
            </a:pPr>
            <a:r>
              <a:rPr lang="en-GB" sz="2400">
                <a:latin typeface="Comic Sans MS" pitchFamily="66" charset="0"/>
              </a:rPr>
              <a:t>What symbols did you see?</a:t>
            </a:r>
          </a:p>
        </p:txBody>
      </p:sp>
      <p:pic>
        <p:nvPicPr>
          <p:cNvPr id="20501" name="Picture 13" descr="npo000011"/>
          <p:cNvPicPr>
            <a:picLocks noChangeAspect="1" noChangeArrowheads="1"/>
          </p:cNvPicPr>
          <p:nvPr/>
        </p:nvPicPr>
        <p:blipFill>
          <a:blip r:embed="rId5" cstate="print">
            <a:lum bright="6000"/>
          </a:blip>
          <a:srcRect/>
          <a:stretch>
            <a:fillRect/>
          </a:stretch>
        </p:blipFill>
        <p:spPr bwMode="auto">
          <a:xfrm>
            <a:off x="0" y="4764088"/>
            <a:ext cx="2843213" cy="2093912"/>
          </a:xfrm>
          <a:prstGeom prst="rect">
            <a:avLst/>
          </a:prstGeom>
          <a:noFill/>
          <a:ln w="9525" algn="ctr">
            <a:noFill/>
            <a:miter lim="800000"/>
            <a:headEnd/>
            <a:tailEnd/>
          </a:ln>
          <a:effectLst/>
        </p:spPr>
      </p:pic>
      <p:sp>
        <p:nvSpPr>
          <p:cNvPr id="20491" name="AutoShape 11">
            <a:hlinkClick r:id="" action="ppaction://hlinkshowjump?jump=nextslide" highlightClick="1"/>
          </p:cNvPr>
          <p:cNvSpPr>
            <a:spLocks noChangeArrowheads="1"/>
          </p:cNvSpPr>
          <p:nvPr/>
        </p:nvSpPr>
        <p:spPr bwMode="auto">
          <a:xfrm>
            <a:off x="8569325" y="3644900"/>
            <a:ext cx="574675" cy="504825"/>
          </a:xfrm>
          <a:prstGeom prst="actionButtonForwardNext">
            <a:avLst/>
          </a:prstGeom>
          <a:solidFill>
            <a:srgbClr val="420AF6">
              <a:alpha val="52000"/>
            </a:srgbClr>
          </a:solidFill>
          <a:ln w="9525">
            <a:noFill/>
            <a:miter lim="800000"/>
            <a:headEnd/>
            <a:tailEnd/>
          </a:ln>
          <a:effectLst/>
        </p:spPr>
        <p:txBody>
          <a:bodyPr wrap="none" anchor="ctr"/>
          <a:lstStyle/>
          <a:p>
            <a:endParaRPr lang="ga-IE"/>
          </a:p>
        </p:txBody>
      </p:sp>
      <p:sp>
        <p:nvSpPr>
          <p:cNvPr id="20492" name="AutoShape 12">
            <a:hlinkClick r:id="" action="ppaction://hlinkshowjump?jump=previousslide" highlightClick="1"/>
          </p:cNvPr>
          <p:cNvSpPr>
            <a:spLocks noChangeArrowheads="1"/>
          </p:cNvSpPr>
          <p:nvPr/>
        </p:nvSpPr>
        <p:spPr bwMode="auto">
          <a:xfrm flipH="1">
            <a:off x="8569325" y="4221163"/>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WordArt 4"/>
          <p:cNvSpPr>
            <a:spLocks noChangeArrowheads="1" noChangeShapeType="1"/>
          </p:cNvSpPr>
          <p:nvPr/>
        </p:nvSpPr>
        <p:spPr bwMode="auto">
          <a:xfrm>
            <a:off x="1116013" y="0"/>
            <a:ext cx="7067550" cy="706438"/>
          </a:xfrm>
          <a:prstGeom prst="rect">
            <a:avLst/>
          </a:prstGeom>
        </p:spPr>
        <p:txBody>
          <a:bodyPr wrap="none" fromWordArt="1">
            <a:prstTxWarp prst="textPlain">
              <a:avLst>
                <a:gd name="adj" fmla="val 50000"/>
              </a:avLst>
            </a:prstTxWarp>
          </a:bodyPr>
          <a:lstStyle/>
          <a:p>
            <a:r>
              <a:rPr lang="en-IE" sz="3600" kern="10">
                <a:solidFill>
                  <a:srgbClr val="336699"/>
                </a:solidFill>
                <a:effectLst>
                  <a:outerShdw dist="45791" dir="2021404" algn="ctr" rotWithShape="0">
                    <a:srgbClr val="B2B2B2">
                      <a:alpha val="80000"/>
                    </a:srgbClr>
                  </a:outerShdw>
                </a:effectLst>
                <a:latin typeface="Comic Sans MS"/>
              </a:rPr>
              <a:t>Matching features of the Synagogue.</a:t>
            </a:r>
            <a:endParaRPr lang="ga-IE" sz="3600" kern="10">
              <a:solidFill>
                <a:srgbClr val="336699"/>
              </a:solidFill>
              <a:effectLst>
                <a:outerShdw dist="45791" dir="2021404" algn="ctr" rotWithShape="0">
                  <a:srgbClr val="B2B2B2">
                    <a:alpha val="80000"/>
                  </a:srgbClr>
                </a:outerShdw>
              </a:effectLst>
              <a:latin typeface="Comic Sans MS"/>
            </a:endParaRPr>
          </a:p>
        </p:txBody>
      </p:sp>
      <p:pic>
        <p:nvPicPr>
          <p:cNvPr id="5159" name="Picture 22" descr="npo000013"/>
          <p:cNvPicPr>
            <a:picLocks noChangeAspect="1" noChangeArrowheads="1"/>
          </p:cNvPicPr>
          <p:nvPr/>
        </p:nvPicPr>
        <p:blipFill>
          <a:blip r:embed="rId2" cstate="print"/>
          <a:srcRect/>
          <a:stretch>
            <a:fillRect/>
          </a:stretch>
        </p:blipFill>
        <p:spPr bwMode="auto">
          <a:xfrm>
            <a:off x="6300788" y="2276475"/>
            <a:ext cx="1979612" cy="1422400"/>
          </a:xfrm>
          <a:prstGeom prst="rect">
            <a:avLst/>
          </a:prstGeom>
          <a:noFill/>
          <a:ln w="9525" algn="ctr">
            <a:noFill/>
            <a:miter lim="800000"/>
            <a:headEnd/>
            <a:tailEnd/>
          </a:ln>
          <a:effectLst/>
        </p:spPr>
      </p:pic>
      <p:pic>
        <p:nvPicPr>
          <p:cNvPr id="5160" name="Picture 25" descr="npo000015"/>
          <p:cNvPicPr>
            <a:picLocks noChangeAspect="1" noChangeArrowheads="1"/>
          </p:cNvPicPr>
          <p:nvPr/>
        </p:nvPicPr>
        <p:blipFill>
          <a:blip r:embed="rId3" cstate="print"/>
          <a:srcRect/>
          <a:stretch>
            <a:fillRect/>
          </a:stretch>
        </p:blipFill>
        <p:spPr bwMode="auto">
          <a:xfrm>
            <a:off x="6300788" y="765175"/>
            <a:ext cx="1970087" cy="1477963"/>
          </a:xfrm>
          <a:prstGeom prst="rect">
            <a:avLst/>
          </a:prstGeom>
          <a:noFill/>
          <a:ln w="9525" algn="ctr">
            <a:noFill/>
            <a:miter lim="800000"/>
            <a:headEnd/>
            <a:tailEnd/>
          </a:ln>
          <a:effectLst/>
        </p:spPr>
      </p:pic>
      <p:sp>
        <p:nvSpPr>
          <p:cNvPr id="5126" name="Text Box 6"/>
          <p:cNvSpPr txBox="1">
            <a:spLocks noChangeArrowheads="1"/>
          </p:cNvSpPr>
          <p:nvPr/>
        </p:nvSpPr>
        <p:spPr bwMode="auto">
          <a:xfrm>
            <a:off x="0" y="692150"/>
            <a:ext cx="5580063" cy="1296988"/>
          </a:xfrm>
          <a:prstGeom prst="rect">
            <a:avLst/>
          </a:prstGeom>
          <a:solidFill>
            <a:srgbClr val="FFFFFF"/>
          </a:solidFill>
          <a:ln w="9525">
            <a:solidFill>
              <a:srgbClr val="0000FF"/>
            </a:solidFill>
            <a:miter lim="800000"/>
            <a:headEnd/>
            <a:tailEnd/>
          </a:ln>
        </p:spPr>
        <p:txBody>
          <a:bodyPr/>
          <a:lstStyle/>
          <a:p>
            <a:pPr algn="just"/>
            <a:r>
              <a:rPr lang="en-GB" sz="2000">
                <a:latin typeface="Comic Sans MS" pitchFamily="66" charset="0"/>
              </a:rPr>
              <a:t>The Ark is a special cupboard which is found facing Jerusalem on the Eastern wall. The Ark contains the Torah scrolls and represents the Holy of Holies in the Temple.</a:t>
            </a:r>
          </a:p>
        </p:txBody>
      </p:sp>
      <p:sp>
        <p:nvSpPr>
          <p:cNvPr id="5128" name="Text Box 8"/>
          <p:cNvSpPr txBox="1">
            <a:spLocks noChangeArrowheads="1"/>
          </p:cNvSpPr>
          <p:nvPr/>
        </p:nvSpPr>
        <p:spPr bwMode="auto">
          <a:xfrm>
            <a:off x="0" y="2205038"/>
            <a:ext cx="5580063" cy="1081087"/>
          </a:xfrm>
          <a:prstGeom prst="rect">
            <a:avLst/>
          </a:prstGeom>
          <a:solidFill>
            <a:srgbClr val="FFFFFF"/>
          </a:solidFill>
          <a:ln w="9525">
            <a:solidFill>
              <a:srgbClr val="0000FF"/>
            </a:solidFill>
            <a:miter lim="800000"/>
            <a:headEnd/>
            <a:tailEnd/>
          </a:ln>
        </p:spPr>
        <p:txBody>
          <a:bodyPr/>
          <a:lstStyle/>
          <a:p>
            <a:pPr algn="just"/>
            <a:r>
              <a:rPr lang="en-GB" sz="2000">
                <a:latin typeface="Comic Sans MS" pitchFamily="66" charset="0"/>
              </a:rPr>
              <a:t>The Bimah is the reading desk which is found usually at the centre of the synagogue. It is where the Torah scrolls are read from.</a:t>
            </a:r>
          </a:p>
        </p:txBody>
      </p:sp>
      <p:sp>
        <p:nvSpPr>
          <p:cNvPr id="5129" name="Text Box 9"/>
          <p:cNvSpPr txBox="1">
            <a:spLocks noChangeArrowheads="1"/>
          </p:cNvSpPr>
          <p:nvPr/>
        </p:nvSpPr>
        <p:spPr bwMode="auto">
          <a:xfrm>
            <a:off x="0" y="3429000"/>
            <a:ext cx="5580063" cy="1439863"/>
          </a:xfrm>
          <a:prstGeom prst="rect">
            <a:avLst/>
          </a:prstGeom>
          <a:solidFill>
            <a:srgbClr val="FFFFFF"/>
          </a:solidFill>
          <a:ln w="9525">
            <a:solidFill>
              <a:srgbClr val="0000FF"/>
            </a:solidFill>
            <a:miter lim="800000"/>
            <a:headEnd/>
            <a:tailEnd/>
          </a:ln>
        </p:spPr>
        <p:txBody>
          <a:bodyPr/>
          <a:lstStyle/>
          <a:p>
            <a:pPr algn="just"/>
            <a:r>
              <a:rPr lang="en-GB" sz="2000">
                <a:latin typeface="Comic Sans MS" pitchFamily="66" charset="0"/>
              </a:rPr>
              <a:t>Stained glass windows are found in some Synagogues. They depict Jewish history. Some will represent festivals that Jews celebrate for example Passover and Sukkot.</a:t>
            </a:r>
          </a:p>
        </p:txBody>
      </p:sp>
      <p:sp>
        <p:nvSpPr>
          <p:cNvPr id="5130" name="Text Box 10"/>
          <p:cNvSpPr txBox="1">
            <a:spLocks noChangeArrowheads="1"/>
          </p:cNvSpPr>
          <p:nvPr/>
        </p:nvSpPr>
        <p:spPr bwMode="auto">
          <a:xfrm>
            <a:off x="0" y="5013325"/>
            <a:ext cx="5580063" cy="1655763"/>
          </a:xfrm>
          <a:prstGeom prst="rect">
            <a:avLst/>
          </a:prstGeom>
          <a:solidFill>
            <a:srgbClr val="FFFFFF"/>
          </a:solidFill>
          <a:ln w="9525">
            <a:solidFill>
              <a:srgbClr val="0000FF"/>
            </a:solidFill>
            <a:miter lim="800000"/>
            <a:headEnd/>
            <a:tailEnd/>
          </a:ln>
        </p:spPr>
        <p:txBody>
          <a:bodyPr/>
          <a:lstStyle/>
          <a:p>
            <a:pPr algn="just"/>
            <a:r>
              <a:rPr lang="en-GB" sz="2000">
                <a:latin typeface="Comic Sans MS" pitchFamily="66" charset="0"/>
              </a:rPr>
              <a:t>Torah Scrolls are kept in the Ark. Jews believe they are the word of God and they contain 613 laws which Jews should try and live by. They form part of the Jewish worship in the Synagogue.</a:t>
            </a:r>
          </a:p>
        </p:txBody>
      </p:sp>
      <p:pic>
        <p:nvPicPr>
          <p:cNvPr id="5161" name="Picture 28" descr="npo000017"/>
          <p:cNvPicPr>
            <a:picLocks noChangeAspect="1" noChangeArrowheads="1"/>
          </p:cNvPicPr>
          <p:nvPr/>
        </p:nvPicPr>
        <p:blipFill>
          <a:blip r:embed="rId4" cstate="print"/>
          <a:srcRect/>
          <a:stretch>
            <a:fillRect/>
          </a:stretch>
        </p:blipFill>
        <p:spPr bwMode="auto">
          <a:xfrm>
            <a:off x="6300788" y="5381625"/>
            <a:ext cx="1968500" cy="1476375"/>
          </a:xfrm>
          <a:prstGeom prst="rect">
            <a:avLst/>
          </a:prstGeom>
          <a:noFill/>
          <a:ln w="9525" algn="ctr">
            <a:noFill/>
            <a:miter lim="800000"/>
            <a:headEnd/>
            <a:tailEnd/>
          </a:ln>
          <a:effectLst/>
        </p:spPr>
      </p:pic>
      <p:pic>
        <p:nvPicPr>
          <p:cNvPr id="5162" name="Picture 30" descr="npo000019"/>
          <p:cNvPicPr>
            <a:picLocks noChangeAspect="1" noChangeArrowheads="1"/>
          </p:cNvPicPr>
          <p:nvPr/>
        </p:nvPicPr>
        <p:blipFill>
          <a:blip r:embed="rId5" cstate="print"/>
          <a:srcRect/>
          <a:stretch>
            <a:fillRect/>
          </a:stretch>
        </p:blipFill>
        <p:spPr bwMode="auto">
          <a:xfrm>
            <a:off x="6300788" y="3789363"/>
            <a:ext cx="2006600" cy="1504950"/>
          </a:xfrm>
          <a:prstGeom prst="rect">
            <a:avLst/>
          </a:prstGeom>
          <a:noFill/>
          <a:ln w="9525" algn="ctr">
            <a:noFill/>
            <a:miter lim="800000"/>
            <a:headEnd/>
            <a:tailEnd/>
          </a:ln>
          <a:effectLst/>
        </p:spPr>
      </p:pic>
      <p:sp>
        <p:nvSpPr>
          <p:cNvPr id="5153" name="AutoShape 33">
            <a:hlinkClick r:id="" action="ppaction://hlinkshowjump?jump=nextslide" highlightClick="1"/>
          </p:cNvPr>
          <p:cNvSpPr>
            <a:spLocks noChangeArrowheads="1"/>
          </p:cNvSpPr>
          <p:nvPr/>
        </p:nvSpPr>
        <p:spPr bwMode="auto">
          <a:xfrm>
            <a:off x="8569325" y="5084763"/>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
        <p:nvSpPr>
          <p:cNvPr id="5154" name="AutoShape 34">
            <a:hlinkClick r:id="" action="ppaction://hlinkshowjump?jump=previousslide" highlightClick="1"/>
          </p:cNvPr>
          <p:cNvSpPr>
            <a:spLocks noChangeArrowheads="1"/>
          </p:cNvSpPr>
          <p:nvPr/>
        </p:nvSpPr>
        <p:spPr bwMode="auto">
          <a:xfrm flipH="1">
            <a:off x="8569325" y="566102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57" name="Picture 4" descr="npo00001b"/>
          <p:cNvPicPr>
            <a:picLocks noChangeAspect="1" noChangeArrowheads="1"/>
          </p:cNvPicPr>
          <p:nvPr/>
        </p:nvPicPr>
        <p:blipFill>
          <a:blip r:embed="rId2" cstate="print">
            <a:lum bright="18000"/>
          </a:blip>
          <a:srcRect/>
          <a:stretch>
            <a:fillRect/>
          </a:stretch>
        </p:blipFill>
        <p:spPr bwMode="auto">
          <a:xfrm>
            <a:off x="5795963" y="2781300"/>
            <a:ext cx="2663825" cy="2036763"/>
          </a:xfrm>
          <a:prstGeom prst="rect">
            <a:avLst/>
          </a:prstGeom>
          <a:noFill/>
          <a:ln w="9525" algn="ctr">
            <a:noFill/>
            <a:miter lim="800000"/>
            <a:headEnd/>
            <a:tailEnd/>
          </a:ln>
          <a:effectLst/>
        </p:spPr>
      </p:pic>
      <p:pic>
        <p:nvPicPr>
          <p:cNvPr id="18458" name="Picture 5" descr="npo00001d"/>
          <p:cNvPicPr>
            <a:picLocks noChangeAspect="1" noChangeArrowheads="1"/>
          </p:cNvPicPr>
          <p:nvPr/>
        </p:nvPicPr>
        <p:blipFill>
          <a:blip r:embed="rId3" cstate="print"/>
          <a:srcRect/>
          <a:stretch>
            <a:fillRect/>
          </a:stretch>
        </p:blipFill>
        <p:spPr bwMode="auto">
          <a:xfrm>
            <a:off x="5795963" y="4841875"/>
            <a:ext cx="2663825" cy="2016125"/>
          </a:xfrm>
          <a:prstGeom prst="rect">
            <a:avLst/>
          </a:prstGeom>
          <a:noFill/>
          <a:ln w="9525" algn="ctr">
            <a:noFill/>
            <a:miter lim="800000"/>
            <a:headEnd/>
            <a:tailEnd/>
          </a:ln>
          <a:effectLst/>
        </p:spPr>
      </p:pic>
      <p:sp>
        <p:nvSpPr>
          <p:cNvPr id="18438" name="Text Box 6"/>
          <p:cNvSpPr txBox="1">
            <a:spLocks noChangeArrowheads="1"/>
          </p:cNvSpPr>
          <p:nvPr/>
        </p:nvSpPr>
        <p:spPr bwMode="auto">
          <a:xfrm>
            <a:off x="0" y="836613"/>
            <a:ext cx="5364163" cy="1584325"/>
          </a:xfrm>
          <a:prstGeom prst="rect">
            <a:avLst/>
          </a:prstGeom>
          <a:solidFill>
            <a:srgbClr val="FFFFFF"/>
          </a:solidFill>
          <a:ln w="9525">
            <a:solidFill>
              <a:srgbClr val="0000FF"/>
            </a:solidFill>
            <a:miter lim="800000"/>
            <a:headEnd/>
            <a:tailEnd/>
          </a:ln>
        </p:spPr>
        <p:txBody>
          <a:bodyPr/>
          <a:lstStyle/>
          <a:p>
            <a:r>
              <a:rPr lang="en-GB" sz="2000">
                <a:latin typeface="Comic Sans MS" pitchFamily="66" charset="0"/>
              </a:rPr>
              <a:t>The man and women sit separately in an Orthodox Synagogue to avoid distraction while worshipping. Women will usually sit in the women’s gallery upstairs and men sit downstairs.</a:t>
            </a:r>
            <a:endParaRPr lang="en-GB" sz="2800"/>
          </a:p>
        </p:txBody>
      </p:sp>
      <p:sp>
        <p:nvSpPr>
          <p:cNvPr id="18439" name="Text Box 7"/>
          <p:cNvSpPr txBox="1">
            <a:spLocks noChangeArrowheads="1"/>
          </p:cNvSpPr>
          <p:nvPr/>
        </p:nvSpPr>
        <p:spPr bwMode="auto">
          <a:xfrm>
            <a:off x="0" y="2565400"/>
            <a:ext cx="5364163" cy="1296988"/>
          </a:xfrm>
          <a:prstGeom prst="rect">
            <a:avLst/>
          </a:prstGeom>
          <a:solidFill>
            <a:srgbClr val="FFFFFF"/>
          </a:solidFill>
          <a:ln w="9525">
            <a:solidFill>
              <a:srgbClr val="0000FF"/>
            </a:solidFill>
            <a:miter lim="800000"/>
            <a:headEnd/>
            <a:tailEnd/>
          </a:ln>
        </p:spPr>
        <p:txBody>
          <a:bodyPr/>
          <a:lstStyle/>
          <a:p>
            <a:r>
              <a:rPr lang="en-GB" sz="2000">
                <a:latin typeface="Comic Sans MS" pitchFamily="66" charset="0"/>
              </a:rPr>
              <a:t>The Ner Tamid is the everlasting light which represents the light that burnt in the Temple. The light represents Gods presence.</a:t>
            </a:r>
            <a:r>
              <a:rPr lang="en-GB" sz="2000">
                <a:solidFill>
                  <a:srgbClr val="0000FF"/>
                </a:solidFill>
                <a:latin typeface="Comic Sans MS" pitchFamily="66" charset="0"/>
              </a:rPr>
              <a:t> </a:t>
            </a:r>
            <a:endParaRPr lang="en-GB" sz="2800"/>
          </a:p>
        </p:txBody>
      </p:sp>
      <p:sp>
        <p:nvSpPr>
          <p:cNvPr id="18440" name="Text Box 8"/>
          <p:cNvSpPr txBox="1">
            <a:spLocks noChangeArrowheads="1"/>
          </p:cNvSpPr>
          <p:nvPr/>
        </p:nvSpPr>
        <p:spPr bwMode="auto">
          <a:xfrm>
            <a:off x="0" y="4005263"/>
            <a:ext cx="5364163" cy="1295400"/>
          </a:xfrm>
          <a:prstGeom prst="rect">
            <a:avLst/>
          </a:prstGeom>
          <a:solidFill>
            <a:srgbClr val="FFFFFF"/>
          </a:solidFill>
          <a:ln w="9525">
            <a:solidFill>
              <a:srgbClr val="0000FF"/>
            </a:solidFill>
            <a:miter lim="800000"/>
            <a:headEnd/>
            <a:tailEnd/>
          </a:ln>
        </p:spPr>
        <p:txBody>
          <a:bodyPr/>
          <a:lstStyle/>
          <a:p>
            <a:r>
              <a:rPr lang="en-GB" sz="2000">
                <a:latin typeface="Comic Sans MS" pitchFamily="66" charset="0"/>
              </a:rPr>
              <a:t>On the wall above the Ark there is often the 10 commandments, this reminds Jews of the 10 commandments given to their ancestors by Moses.</a:t>
            </a:r>
            <a:endParaRPr lang="en-GB" sz="2800"/>
          </a:p>
        </p:txBody>
      </p:sp>
      <p:sp>
        <p:nvSpPr>
          <p:cNvPr id="18441" name="Text Box 9"/>
          <p:cNvSpPr txBox="1">
            <a:spLocks noChangeArrowheads="1"/>
          </p:cNvSpPr>
          <p:nvPr/>
        </p:nvSpPr>
        <p:spPr bwMode="auto">
          <a:xfrm>
            <a:off x="0" y="5489575"/>
            <a:ext cx="5364163" cy="1368425"/>
          </a:xfrm>
          <a:prstGeom prst="rect">
            <a:avLst/>
          </a:prstGeom>
          <a:solidFill>
            <a:srgbClr val="FFFFFF"/>
          </a:solidFill>
          <a:ln w="9525">
            <a:solidFill>
              <a:srgbClr val="0000FF"/>
            </a:solidFill>
            <a:miter lim="800000"/>
            <a:headEnd/>
            <a:tailEnd/>
          </a:ln>
        </p:spPr>
        <p:txBody>
          <a:bodyPr/>
          <a:lstStyle/>
          <a:p>
            <a:r>
              <a:rPr lang="en-GB" sz="2000">
                <a:latin typeface="Comic Sans MS" pitchFamily="66" charset="0"/>
              </a:rPr>
              <a:t>A seat(s) and a smaller reading desk is situated at the front by the Ark. These are for the officials who assist will the running of the Synagogue.</a:t>
            </a:r>
            <a:endParaRPr lang="en-GB" sz="2800"/>
          </a:p>
        </p:txBody>
      </p:sp>
      <p:pic>
        <p:nvPicPr>
          <p:cNvPr id="18459" name="Picture 11" descr="npo00001f"/>
          <p:cNvPicPr>
            <a:picLocks noChangeAspect="1" noChangeArrowheads="1"/>
          </p:cNvPicPr>
          <p:nvPr/>
        </p:nvPicPr>
        <p:blipFill>
          <a:blip r:embed="rId4" cstate="print"/>
          <a:srcRect/>
          <a:stretch>
            <a:fillRect/>
          </a:stretch>
        </p:blipFill>
        <p:spPr bwMode="auto">
          <a:xfrm>
            <a:off x="5795963" y="738188"/>
            <a:ext cx="2663825" cy="1997075"/>
          </a:xfrm>
          <a:prstGeom prst="rect">
            <a:avLst/>
          </a:prstGeom>
          <a:noFill/>
          <a:ln w="9525" algn="ctr">
            <a:noFill/>
            <a:miter lim="800000"/>
            <a:headEnd/>
            <a:tailEnd/>
          </a:ln>
          <a:effectLst/>
        </p:spPr>
      </p:pic>
      <p:sp>
        <p:nvSpPr>
          <p:cNvPr id="18451" name="AutoShape 19">
            <a:hlinkClick r:id="" action="ppaction://hlinkshowjump?jump=nextslide" highlightClick="1"/>
          </p:cNvPr>
          <p:cNvSpPr>
            <a:spLocks noChangeArrowheads="1"/>
          </p:cNvSpPr>
          <p:nvPr/>
        </p:nvSpPr>
        <p:spPr bwMode="auto">
          <a:xfrm>
            <a:off x="8569325" y="5084763"/>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
        <p:nvSpPr>
          <p:cNvPr id="18452" name="AutoShape 20">
            <a:hlinkClick r:id="" action="ppaction://hlinkshowjump?jump=previousslide" highlightClick="1"/>
          </p:cNvPr>
          <p:cNvSpPr>
            <a:spLocks noChangeArrowheads="1"/>
          </p:cNvSpPr>
          <p:nvPr/>
        </p:nvSpPr>
        <p:spPr bwMode="auto">
          <a:xfrm flipH="1">
            <a:off x="8569325" y="566102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
        <p:nvSpPr>
          <p:cNvPr id="18453" name="WordArt 21"/>
          <p:cNvSpPr>
            <a:spLocks noChangeArrowheads="1" noChangeShapeType="1" noTextEdit="1"/>
          </p:cNvSpPr>
          <p:nvPr/>
        </p:nvSpPr>
        <p:spPr bwMode="auto">
          <a:xfrm>
            <a:off x="1116013" y="0"/>
            <a:ext cx="7067550" cy="706438"/>
          </a:xfrm>
          <a:prstGeom prst="rect">
            <a:avLst/>
          </a:prstGeom>
        </p:spPr>
        <p:txBody>
          <a:bodyPr wrap="none" fromWordArt="1">
            <a:prstTxWarp prst="textPlain">
              <a:avLst>
                <a:gd name="adj" fmla="val 50000"/>
              </a:avLst>
            </a:prstTxWarp>
          </a:bodyPr>
          <a:lstStyle/>
          <a:p>
            <a:r>
              <a:rPr lang="en-IE" sz="3600" kern="10">
                <a:solidFill>
                  <a:srgbClr val="336699"/>
                </a:solidFill>
                <a:effectLst>
                  <a:outerShdw dist="45791" dir="2021404" algn="ctr" rotWithShape="0">
                    <a:srgbClr val="B2B2B2">
                      <a:alpha val="80000"/>
                    </a:srgbClr>
                  </a:outerShdw>
                </a:effectLst>
                <a:latin typeface="Comic Sans MS"/>
              </a:rPr>
              <a:t>Matching features of the Synagogue.</a:t>
            </a:r>
            <a:endParaRPr lang="ga-IE" sz="3600" kern="10">
              <a:solidFill>
                <a:srgbClr val="336699"/>
              </a:solidFill>
              <a:effectLst>
                <a:outerShdw dist="45791" dir="2021404" algn="ctr" rotWithShape="0">
                  <a:srgbClr val="B2B2B2">
                    <a:alpha val="80000"/>
                  </a:srgbClr>
                </a:outerShdw>
              </a:effectLst>
              <a:latin typeface="Comic Sans M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72" name="WordArt 4"/>
          <p:cNvSpPr>
            <a:spLocks noChangeArrowheads="1" noChangeShapeType="1"/>
          </p:cNvSpPr>
          <p:nvPr/>
        </p:nvSpPr>
        <p:spPr bwMode="auto">
          <a:xfrm rot="-1182216">
            <a:off x="615950" y="2524125"/>
            <a:ext cx="7905750" cy="1363663"/>
          </a:xfrm>
          <a:prstGeom prst="rect">
            <a:avLst/>
          </a:prstGeom>
        </p:spPr>
        <p:txBody>
          <a:bodyPr wrap="none" fromWordArt="1">
            <a:prstTxWarp prst="textPlain">
              <a:avLst>
                <a:gd name="adj" fmla="val 50000"/>
              </a:avLst>
            </a:prstTxWarp>
          </a:bodyPr>
          <a:lstStyle/>
          <a:p>
            <a:r>
              <a:rPr lang="ga-IE" sz="4800" kern="10">
                <a:ln w="9525">
                  <a:solidFill>
                    <a:schemeClr val="bg1"/>
                  </a:solidFill>
                  <a:round/>
                  <a:headEnd/>
                  <a:tailEnd/>
                </a:ln>
                <a:solidFill>
                  <a:srgbClr val="336699"/>
                </a:solidFill>
                <a:effectLst>
                  <a:outerShdw dist="45791" dir="2021404" algn="ctr" rotWithShape="0">
                    <a:srgbClr val="B2B2B2">
                      <a:alpha val="80000"/>
                    </a:srgbClr>
                  </a:outerShdw>
                </a:effectLst>
                <a:latin typeface="Comic Sans MS"/>
              </a:rPr>
              <a:t>What am I...?</a:t>
            </a:r>
          </a:p>
        </p:txBody>
      </p:sp>
      <p:sp>
        <p:nvSpPr>
          <p:cNvPr id="7177" name="AutoShape 9">
            <a:hlinkClick r:id="" action="ppaction://hlinkshowjump?jump=nextslide" highlightClick="1"/>
          </p:cNvPr>
          <p:cNvSpPr>
            <a:spLocks noChangeArrowheads="1"/>
          </p:cNvSpPr>
          <p:nvPr/>
        </p:nvSpPr>
        <p:spPr bwMode="auto">
          <a:xfrm>
            <a:off x="8569325" y="4797425"/>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
        <p:nvSpPr>
          <p:cNvPr id="7178" name="AutoShape 10">
            <a:hlinkClick r:id="" action="ppaction://hlinkshowjump?jump=previousslide" highlightClick="1"/>
          </p:cNvPr>
          <p:cNvSpPr>
            <a:spLocks noChangeArrowheads="1"/>
          </p:cNvSpPr>
          <p:nvPr/>
        </p:nvSpPr>
        <p:spPr bwMode="auto">
          <a:xfrm flipH="1">
            <a:off x="8569325" y="5373688"/>
            <a:ext cx="574675" cy="504825"/>
          </a:xfrm>
          <a:prstGeom prst="actionButtonForwardNext">
            <a:avLst/>
          </a:prstGeom>
          <a:gradFill rotWithShape="1">
            <a:gsLst>
              <a:gs pos="0">
                <a:schemeClr val="bg1"/>
              </a:gs>
              <a:gs pos="100000">
                <a:srgbClr val="FF3300">
                  <a:alpha val="64999"/>
                </a:srgbClr>
              </a:gs>
            </a:gsLst>
            <a:lin ang="54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7" name="AutoShape 5">
            <a:hlinkClick r:id="" action="ppaction://hlinkshowjump?jump=previousslide" highlightClick="1"/>
          </p:cNvPr>
          <p:cNvSpPr>
            <a:spLocks noChangeArrowheads="1"/>
          </p:cNvSpPr>
          <p:nvPr/>
        </p:nvSpPr>
        <p:spPr bwMode="auto">
          <a:xfrm flipH="1">
            <a:off x="8569325" y="635317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
        <p:nvSpPr>
          <p:cNvPr id="23562" name="Text Box 10"/>
          <p:cNvSpPr txBox="1">
            <a:spLocks noChangeArrowheads="1"/>
          </p:cNvSpPr>
          <p:nvPr/>
        </p:nvSpPr>
        <p:spPr bwMode="auto">
          <a:xfrm>
            <a:off x="179388" y="1341438"/>
            <a:ext cx="8640762"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23563" name="Text Box 11"/>
          <p:cNvSpPr txBox="1">
            <a:spLocks noChangeArrowheads="1"/>
          </p:cNvSpPr>
          <p:nvPr/>
        </p:nvSpPr>
        <p:spPr bwMode="auto">
          <a:xfrm>
            <a:off x="0" y="0"/>
            <a:ext cx="9144000" cy="2473325"/>
          </a:xfrm>
          <a:prstGeom prst="rect">
            <a:avLst/>
          </a:prstGeom>
          <a:noFill/>
          <a:ln w="9525">
            <a:noFill/>
            <a:miter lim="800000"/>
            <a:headEnd/>
            <a:tailEnd/>
          </a:ln>
          <a:effectLst/>
        </p:spPr>
        <p:txBody>
          <a:bodyPr>
            <a:spAutoFit/>
          </a:bodyPr>
          <a:lstStyle/>
          <a:p>
            <a:r>
              <a:rPr lang="en-GB" sz="2600">
                <a:latin typeface="Comic Sans MS" pitchFamily="66" charset="0"/>
              </a:rPr>
              <a:t>I am one metre in length when dressed in my lovely mantle and when my silver bells or a crown is placed on my head. My mantle is my jacket I wear when put in my cupboard called an Ark. I am treated with great respect, as I am God’s words. I am made of parchment, a thin animal skin. I am written by a man called a scribe.</a:t>
            </a:r>
          </a:p>
        </p:txBody>
      </p:sp>
      <p:sp>
        <p:nvSpPr>
          <p:cNvPr id="23564" name="AutoShape 12">
            <a:hlinkClick r:id="" action="ppaction://hlinkshowjump?jump=nextslide" highlightClick="1"/>
          </p:cNvPr>
          <p:cNvSpPr>
            <a:spLocks noChangeArrowheads="1"/>
          </p:cNvSpPr>
          <p:nvPr/>
        </p:nvSpPr>
        <p:spPr bwMode="auto">
          <a:xfrm>
            <a:off x="8569325" y="5805488"/>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6" name="Text Box 4"/>
          <p:cNvSpPr txBox="1">
            <a:spLocks noChangeArrowheads="1"/>
          </p:cNvSpPr>
          <p:nvPr/>
        </p:nvSpPr>
        <p:spPr bwMode="auto">
          <a:xfrm>
            <a:off x="0" y="0"/>
            <a:ext cx="9144000" cy="4060825"/>
          </a:xfrm>
          <a:prstGeom prst="rect">
            <a:avLst/>
          </a:prstGeom>
          <a:noFill/>
          <a:ln w="9525">
            <a:noFill/>
            <a:miter lim="800000"/>
            <a:headEnd/>
            <a:tailEnd/>
          </a:ln>
          <a:effectLst/>
        </p:spPr>
        <p:txBody>
          <a:bodyPr>
            <a:spAutoFit/>
          </a:bodyPr>
          <a:lstStyle/>
          <a:p>
            <a:r>
              <a:rPr lang="en-GB" sz="2600">
                <a:latin typeface="Comic Sans MS" pitchFamily="66" charset="0"/>
              </a:rPr>
              <a:t>I am one metre in length when dressed in my lovely mantle and when my silver bells or a crown is placed on my head. My mantle is my jacket I wear when put in my cupboard called an Ark. I am treated with great respect, as I am God’s words. I am made of parchment, a thin animal skin. I am written by a man called a scribe.</a:t>
            </a:r>
          </a:p>
          <a:p>
            <a:endParaRPr lang="en-GB" sz="2600">
              <a:latin typeface="Comic Sans MS" pitchFamily="66" charset="0"/>
            </a:endParaRPr>
          </a:p>
          <a:p>
            <a:r>
              <a:rPr lang="en-GB" sz="2600">
                <a:latin typeface="Comic Sans MS" pitchFamily="66" charset="0"/>
              </a:rPr>
              <a:t>I have many other friends in the Ark with me to keep me company. Some have red jackets, some have blue ones.  </a:t>
            </a:r>
            <a:br>
              <a:rPr lang="en-GB" sz="2600">
                <a:latin typeface="Comic Sans MS" pitchFamily="66" charset="0"/>
              </a:rPr>
            </a:br>
            <a:r>
              <a:rPr lang="en-GB" sz="2600">
                <a:latin typeface="Comic Sans MS" pitchFamily="66" charset="0"/>
              </a:rPr>
              <a:t>(I am the prettiest!!)</a:t>
            </a:r>
            <a:endParaRPr lang="en-GB" sz="2600" b="1">
              <a:latin typeface="Comic Sans MS" pitchFamily="66" charset="0"/>
            </a:endParaRPr>
          </a:p>
        </p:txBody>
      </p:sp>
      <p:sp>
        <p:nvSpPr>
          <p:cNvPr id="28674" name="AutoShape 2">
            <a:hlinkClick r:id="" action="ppaction://hlinkshowjump?jump=previousslide" highlightClick="1"/>
          </p:cNvPr>
          <p:cNvSpPr>
            <a:spLocks noChangeArrowheads="1"/>
          </p:cNvSpPr>
          <p:nvPr/>
        </p:nvSpPr>
        <p:spPr bwMode="auto">
          <a:xfrm flipH="1">
            <a:off x="8569325" y="6353175"/>
            <a:ext cx="574675" cy="504825"/>
          </a:xfrm>
          <a:prstGeom prst="actionButtonForwardNext">
            <a:avLst/>
          </a:prstGeom>
          <a:solidFill>
            <a:srgbClr val="FF3101">
              <a:alpha val="64999"/>
            </a:srgbClr>
          </a:solidFill>
          <a:ln w="9525">
            <a:noFill/>
            <a:miter lim="800000"/>
            <a:headEnd/>
            <a:tailEnd/>
          </a:ln>
          <a:effectLst/>
        </p:spPr>
        <p:txBody>
          <a:bodyPr wrap="none" anchor="ctr"/>
          <a:lstStyle/>
          <a:p>
            <a:endParaRPr lang="ga-IE"/>
          </a:p>
        </p:txBody>
      </p:sp>
      <p:sp>
        <p:nvSpPr>
          <p:cNvPr id="28677" name="AutoShape 5">
            <a:hlinkClick r:id="" action="ppaction://hlinkshowjump?jump=nextslide" highlightClick="1"/>
          </p:cNvPr>
          <p:cNvSpPr>
            <a:spLocks noChangeArrowheads="1"/>
          </p:cNvSpPr>
          <p:nvPr/>
        </p:nvSpPr>
        <p:spPr bwMode="auto">
          <a:xfrm>
            <a:off x="8569325" y="5805488"/>
            <a:ext cx="574675" cy="504825"/>
          </a:xfrm>
          <a:prstGeom prst="actionButtonForwardNext">
            <a:avLst/>
          </a:prstGeom>
          <a:gradFill rotWithShape="1">
            <a:gsLst>
              <a:gs pos="0">
                <a:schemeClr val="bg1"/>
              </a:gs>
              <a:gs pos="100000">
                <a:srgbClr val="420AF6">
                  <a:alpha val="52000"/>
                </a:srgbClr>
              </a:gs>
            </a:gsLst>
            <a:lin ang="5400000" scaled="1"/>
          </a:gradFill>
          <a:ln w="9525">
            <a:noFill/>
            <a:miter lim="800000"/>
            <a:headEnd/>
            <a:tailEnd/>
          </a:ln>
          <a:effectLst/>
        </p:spPr>
        <p:txBody>
          <a:bodyPr wrap="none" anchor="ctr"/>
          <a:lstStyle/>
          <a:p>
            <a:endParaRPr lang="ga-I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283</TotalTime>
  <Words>748</Words>
  <Application>Microsoft Office PowerPoint</Application>
  <PresentationFormat>On-screen Show (4:3)</PresentationFormat>
  <Paragraphs>73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Comic Sans MS</vt:lpstr>
      <vt:lpstr>Times New Roman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Tammy O'Leary</cp:lastModifiedBy>
  <cp:revision>59</cp:revision>
  <dcterms:created xsi:type="dcterms:W3CDTF">2001-10-27T11:23:57Z</dcterms:created>
  <dcterms:modified xsi:type="dcterms:W3CDTF">2013-02-04T20:14:36Z</dcterms:modified>
</cp:coreProperties>
</file>