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 person reaches the stage of moral maturity when they behave in a way that upholds the values of justice, peace, respect, truth, love and forgiveness - which they can then pass on to younger generations.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According to science what are the four elements required to make a seed grow; seed, water, soil, sunlight.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four elements needed for moral growth could be; tradition, experience, conscience and time.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Explain the terms;</a:t>
            </a:r>
          </a:p>
          <a:p>
            <a:pPr rtl="0" lvl="0">
              <a:buNone/>
            </a:pPr>
            <a:r>
              <a:rPr lang="en"/>
              <a:t>Selfishness - devoted to or caring only for oneself; concerned primarily with one's own interests, benefits, welfare, etc., regardless of others. (i.e. plants in the thick undergrowth competing for space and resources to grow.)</a:t>
            </a:r>
          </a:p>
          <a:p>
            <a:pPr>
              <a:buNone/>
            </a:pPr>
            <a:r>
              <a:rPr lang="en"/>
              <a:t>Altruism - behaviour that may lead to a person/things own disadvantage but that benefits others.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Invite students to create their own captions, inspired by each picture, for each stage of moral growth.</a:t>
            </a:r>
          </a:p>
          <a:p>
            <a:pPr>
              <a:buNone/>
            </a:pPr>
            <a:r>
              <a:rPr lang="en"/>
              <a:t>When we are very young we only do the right thing if it benefits us. Our motivation to do good is selfishness.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stage relates to fear of punishment - the motivation to do good is to avoid punishment and gain reward, not because of what is right or wrong.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Motivation to do the right thing is approval from peers. We want to be that same, hence the name 'moral sheep'.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Motivation to do good is influenced by society and promoting behaviour for the common good of all.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11039" x="372035"/>
            <a:ext cy="4440899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904401" x="372035"/>
            <a:ext cy="12066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630810" x="685800"/>
            <a:ext cy="3789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4" name="Shape 14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550894" x="372035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y="1550894" x="4657164"/>
            <a:ext cy="51705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600200" x="4761353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5702203" x="372035"/>
            <a:ext cy="865500" cx="839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Shape 30"/>
          <p:cNvSpPr/>
          <p:nvPr/>
        </p:nvSpPr>
        <p:spPr>
          <a:xfrm>
            <a:off y="311039" x="372035"/>
            <a:ext cy="5158200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314112" x="372035"/>
            <a:ext cy="6229800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wired.com/wiredscience/2013/02/forest-time-lapse/?cid=co6049394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1430911" x="685800"/>
            <a:ext cy="2520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Stages of</a:t>
            </a:r>
          </a:p>
          <a:p>
            <a:pPr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Moral Growth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2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... our morality grows and matures over time.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/>
        </p:nvSpPr>
        <p:spPr>
          <a:xfrm>
            <a:off y="232419" x="514345"/>
            <a:ext cy="1011000" cx="8120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 5 - Moral Maturity</a:t>
            </a:r>
          </a:p>
        </p:txBody>
      </p:sp>
      <p:sp>
        <p:nvSpPr>
          <p:cNvPr id="104" name="Shape 104"/>
          <p:cNvSpPr/>
          <p:nvPr/>
        </p:nvSpPr>
        <p:spPr>
          <a:xfrm>
            <a:off y="3025247" x="514345"/>
            <a:ext cy="3577558" cx="43537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Growth is a gradual process....</a:t>
            </a:r>
          </a:p>
        </p:txBody>
      </p:sp>
      <p:sp>
        <p:nvSpPr>
          <p:cNvPr id="41" name="Shape 41"/>
          <p:cNvSpPr/>
          <p:nvPr/>
        </p:nvSpPr>
        <p:spPr>
          <a:xfrm>
            <a:off y="3384825" x="627310"/>
            <a:ext cy="3068294" cx="78893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 txBox="1"/>
          <p:nvPr/>
        </p:nvSpPr>
        <p:spPr>
          <a:xfrm>
            <a:off y="1787225" x="644225"/>
            <a:ext cy="873000" cx="3325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1676400" x="450275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2646300" x="4778450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>
            <a:off y="2646300" x="1203950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>
            <a:off y="1676400" x="5323189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23" fill="hold" presetSubtype="16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Reflection...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2123875" x="675450"/>
            <a:ext cy="2826299" cx="7793100"/>
          </a:xfrm>
          <a:prstGeom prst="rect">
            <a:avLst/>
          </a:prstGeom>
          <a:noFill/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u="sng" sz="4800" lang="en">
                <a:solidFill>
                  <a:schemeClr val="hlink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  <a:hlinkClick r:id="rId3"/>
              </a:rPr>
              <a:t>Watch this clip and in your copy write down how you think it relates to Moral Growth.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Moral Growth is a gradual process.</a:t>
            </a:r>
          </a:p>
        </p:txBody>
      </p:sp>
      <p:sp>
        <p:nvSpPr>
          <p:cNvPr id="58" name="Shape 58"/>
          <p:cNvSpPr/>
          <p:nvPr/>
        </p:nvSpPr>
        <p:spPr>
          <a:xfrm>
            <a:off y="3384825" x="627310"/>
            <a:ext cy="3068294" cx="78893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9" name="Shape 59"/>
          <p:cNvSpPr txBox="1"/>
          <p:nvPr/>
        </p:nvSpPr>
        <p:spPr>
          <a:xfrm>
            <a:off y="1787225" x="644225"/>
            <a:ext cy="873000" cx="3325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1676400" x="450275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>
            <a:off y="2646300" x="4778450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>
            <a:off y="2646300" x="1203950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>
            <a:off y="1676400" x="5323189"/>
            <a:ext cy="893699" cx="334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23" fill="hold" presetSubtype="16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Process of Moral Growth...</a:t>
            </a:r>
          </a:p>
        </p:txBody>
      </p:sp>
      <p:sp>
        <p:nvSpPr>
          <p:cNvPr id="69" name="Shape 69"/>
          <p:cNvSpPr/>
          <p:nvPr/>
        </p:nvSpPr>
        <p:spPr>
          <a:xfrm>
            <a:off y="2054800" x="855910"/>
            <a:ext cy="3068294" cx="77023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0" name="Shape 70"/>
          <p:cNvSpPr txBox="1"/>
          <p:nvPr/>
        </p:nvSpPr>
        <p:spPr>
          <a:xfrm>
            <a:off y="1828800" x="644225"/>
            <a:ext cy="935099" cx="77309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1" name="Shape 71"/>
          <p:cNvSpPr txBox="1"/>
          <p:nvPr/>
        </p:nvSpPr>
        <p:spPr>
          <a:xfrm>
            <a:off y="1787250" x="2780075"/>
            <a:ext cy="1018199" cx="3459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Selfishness</a:t>
            </a:r>
          </a:p>
        </p:txBody>
      </p:sp>
      <p:sp>
        <p:nvSpPr>
          <p:cNvPr id="72" name="Shape 72"/>
          <p:cNvSpPr/>
          <p:nvPr/>
        </p:nvSpPr>
        <p:spPr>
          <a:xfrm rot="-5289071" flipH="1">
            <a:off y="2345302" x="1089741"/>
            <a:ext cy="1378015" cx="1859768"/>
          </a:xfrm>
          <a:prstGeom prst="bentArrow">
            <a:avLst>
              <a:gd fmla="val 13386" name="adj1"/>
              <a:gd fmla="val 25000" name="adj2"/>
              <a:gd fmla="val 25000" name="adj3"/>
              <a:gd fmla="val 43750" name="adj4"/>
            </a:avLst>
          </a:prstGeom>
          <a:solidFill>
            <a:srgbClr val="660000"/>
          </a:solidFill>
          <a:ln w="19050" cap="flat">
            <a:solidFill>
              <a:srgbClr val="99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" name="Shape 73"/>
          <p:cNvSpPr txBox="1"/>
          <p:nvPr/>
        </p:nvSpPr>
        <p:spPr>
          <a:xfrm>
            <a:off y="5642975" x="3190950"/>
            <a:ext cy="1018199" cx="2762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Altruism</a:t>
            </a:r>
          </a:p>
        </p:txBody>
      </p:sp>
      <p:sp>
        <p:nvSpPr>
          <p:cNvPr id="74" name="Shape 74"/>
          <p:cNvSpPr/>
          <p:nvPr/>
        </p:nvSpPr>
        <p:spPr>
          <a:xfrm rot="5510889" flipH="1">
            <a:off y="4986031" x="6175338"/>
            <a:ext cy="1526892" cx="1023232"/>
          </a:xfrm>
          <a:prstGeom prst="bentArrow">
            <a:avLst>
              <a:gd fmla="val 13386" name="adj1"/>
              <a:gd fmla="val 25000" name="adj2"/>
              <a:gd fmla="val 25000" name="adj3"/>
              <a:gd fmla="val 43750" name="adj4"/>
            </a:avLst>
          </a:prstGeom>
          <a:solidFill>
            <a:srgbClr val="660000"/>
          </a:solidFill>
          <a:ln w="19050" cap="flat">
            <a:solidFill>
              <a:srgbClr val="99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/>
        </p:nvSpPr>
        <p:spPr>
          <a:xfrm>
            <a:off y="76200" x="398700"/>
            <a:ext cy="1267800" cx="8194200"/>
          </a:xfrm>
          <a:prstGeom prst="rect">
            <a:avLst/>
          </a:prstGeom>
          <a:noFill/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 1 - Moral Immaturity</a:t>
            </a:r>
          </a:p>
        </p:txBody>
      </p:sp>
      <p:sp>
        <p:nvSpPr>
          <p:cNvPr id="80" name="Shape 80"/>
          <p:cNvSpPr/>
          <p:nvPr/>
        </p:nvSpPr>
        <p:spPr>
          <a:xfrm>
            <a:off y="2959109" x="2787216"/>
            <a:ext cy="3628707" cx="58056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/>
        </p:nvSpPr>
        <p:spPr>
          <a:xfrm>
            <a:off y="19044" x="537220"/>
            <a:ext cy="1319999" cx="8120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 2 - Moral Steps</a:t>
            </a:r>
          </a:p>
        </p:txBody>
      </p:sp>
      <p:sp>
        <p:nvSpPr>
          <p:cNvPr id="86" name="Shape 86"/>
          <p:cNvSpPr/>
          <p:nvPr/>
        </p:nvSpPr>
        <p:spPr>
          <a:xfrm>
            <a:off y="2140525" x="381000"/>
            <a:ext cy="4572000" cx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/>
        </p:nvSpPr>
        <p:spPr>
          <a:xfrm>
            <a:off y="19044" x="514345"/>
            <a:ext cy="1331400" cx="8120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 3 - Moral Sheep</a:t>
            </a:r>
          </a:p>
        </p:txBody>
      </p:sp>
      <p:sp>
        <p:nvSpPr>
          <p:cNvPr id="92" name="Shape 92"/>
          <p:cNvSpPr/>
          <p:nvPr/>
        </p:nvSpPr>
        <p:spPr>
          <a:xfrm>
            <a:off y="2975692" x="1916082"/>
            <a:ext cy="3463936" cx="5317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/>
        </p:nvSpPr>
        <p:spPr>
          <a:xfrm>
            <a:off y="140969" x="560070"/>
            <a:ext cy="1102500" cx="8097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Stage 4 - Moral Society</a:t>
            </a:r>
          </a:p>
        </p:txBody>
      </p:sp>
      <p:sp>
        <p:nvSpPr>
          <p:cNvPr id="98" name="Shape 98"/>
          <p:cNvSpPr/>
          <p:nvPr/>
        </p:nvSpPr>
        <p:spPr>
          <a:xfrm>
            <a:off y="1684754" x="1963881"/>
            <a:ext cy="3488491" cx="52162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