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3" r:id="rId7"/>
    <p:sldId id="261" r:id="rId8"/>
    <p:sldId id="262" r:id="rId9"/>
    <p:sldId id="264"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7A1EFA-05AC-4530-8B82-ADAAF900ED56}" type="datetimeFigureOut">
              <a:rPr lang="en-IE" smtClean="0"/>
              <a:t>05/02/2013</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9F5297-F062-4FDF-B1E6-1320CC42C580}" type="slidenum">
              <a:rPr lang="en-IE" smtClean="0"/>
              <a:t>‹#›</a:t>
            </a:fld>
            <a:endParaRPr lang="en-IE"/>
          </a:p>
        </p:txBody>
      </p:sp>
    </p:spTree>
    <p:extLst>
      <p:ext uri="{BB962C8B-B14F-4D97-AF65-F5344CB8AC3E}">
        <p14:creationId xmlns:p14="http://schemas.microsoft.com/office/powerpoint/2010/main" val="824745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An icon is not meant to be a life-like portrait of a sacred person. Icons are a particular type of religious painting,</a:t>
            </a:r>
            <a:r>
              <a:rPr lang="en-IE" baseline="0" dirty="0" smtClean="0"/>
              <a:t> very different from other works of art. They may appear strange or </a:t>
            </a:r>
            <a:r>
              <a:rPr lang="en-IE" baseline="0" dirty="0" err="1" smtClean="0"/>
              <a:t>unusal</a:t>
            </a:r>
            <a:r>
              <a:rPr lang="en-IE" baseline="0" dirty="0" smtClean="0"/>
              <a:t> to people who are unfamiliar with them.</a:t>
            </a:r>
            <a:endParaRPr lang="en-IE" dirty="0"/>
          </a:p>
        </p:txBody>
      </p:sp>
      <p:sp>
        <p:nvSpPr>
          <p:cNvPr id="4" name="Slide Number Placeholder 3"/>
          <p:cNvSpPr>
            <a:spLocks noGrp="1"/>
          </p:cNvSpPr>
          <p:nvPr>
            <p:ph type="sldNum" sz="quarter" idx="10"/>
          </p:nvPr>
        </p:nvSpPr>
        <p:spPr/>
        <p:txBody>
          <a:bodyPr/>
          <a:lstStyle/>
          <a:p>
            <a:fld id="{56CE6809-1A1D-4154-91BD-C34C8DD749E3}" type="slidenum">
              <a:rPr lang="en-IE" smtClean="0"/>
              <a:t>14</a:t>
            </a:fld>
            <a:endParaRPr lang="en-IE"/>
          </a:p>
        </p:txBody>
      </p:sp>
    </p:spTree>
    <p:extLst>
      <p:ext uri="{BB962C8B-B14F-4D97-AF65-F5344CB8AC3E}">
        <p14:creationId xmlns:p14="http://schemas.microsoft.com/office/powerpoint/2010/main" val="3337995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Read page 367.</a:t>
            </a:r>
            <a:endParaRPr lang="en-IE" dirty="0"/>
          </a:p>
        </p:txBody>
      </p:sp>
      <p:sp>
        <p:nvSpPr>
          <p:cNvPr id="4" name="Slide Number Placeholder 3"/>
          <p:cNvSpPr>
            <a:spLocks noGrp="1"/>
          </p:cNvSpPr>
          <p:nvPr>
            <p:ph type="sldNum" sz="quarter" idx="10"/>
          </p:nvPr>
        </p:nvSpPr>
        <p:spPr/>
        <p:txBody>
          <a:bodyPr/>
          <a:lstStyle/>
          <a:p>
            <a:fld id="{56CE6809-1A1D-4154-91BD-C34C8DD749E3}" type="slidenum">
              <a:rPr lang="en-IE" smtClean="0"/>
              <a:t>15</a:t>
            </a:fld>
            <a:endParaRPr lang="en-IE"/>
          </a:p>
        </p:txBody>
      </p:sp>
    </p:spTree>
    <p:extLst>
      <p:ext uri="{BB962C8B-B14F-4D97-AF65-F5344CB8AC3E}">
        <p14:creationId xmlns:p14="http://schemas.microsoft.com/office/powerpoint/2010/main" val="8732942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Icons cover the walls and pillars</a:t>
            </a:r>
            <a:r>
              <a:rPr lang="en-IE" baseline="0" dirty="0" smtClean="0"/>
              <a:t> inside the Church.  The royal doors are in the centre. They are opened during divine Liturgy to reveal the alter and the sanctuary beyond. Thus the priest symbolically brings heaven closer to earth. </a:t>
            </a:r>
            <a:endParaRPr lang="en-IE" dirty="0"/>
          </a:p>
        </p:txBody>
      </p:sp>
      <p:sp>
        <p:nvSpPr>
          <p:cNvPr id="4" name="Slide Number Placeholder 3"/>
          <p:cNvSpPr>
            <a:spLocks noGrp="1"/>
          </p:cNvSpPr>
          <p:nvPr>
            <p:ph type="sldNum" sz="quarter" idx="10"/>
          </p:nvPr>
        </p:nvSpPr>
        <p:spPr/>
        <p:txBody>
          <a:bodyPr/>
          <a:lstStyle/>
          <a:p>
            <a:fld id="{56CE6809-1A1D-4154-91BD-C34C8DD749E3}" type="slidenum">
              <a:rPr lang="en-IE" smtClean="0"/>
              <a:t>17</a:t>
            </a:fld>
            <a:endParaRPr lang="en-IE"/>
          </a:p>
        </p:txBody>
      </p:sp>
    </p:spTree>
    <p:extLst>
      <p:ext uri="{BB962C8B-B14F-4D97-AF65-F5344CB8AC3E}">
        <p14:creationId xmlns:p14="http://schemas.microsoft.com/office/powerpoint/2010/main" val="174279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6A6E1F09-547B-4631-865A-402AD4F100D1}" type="datetimeFigureOut">
              <a:rPr lang="en-IE" smtClean="0"/>
              <a:t>05/02/2013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A3BB948-872B-470D-A420-5C4A4F1D7645}" type="slidenum">
              <a:rPr lang="en-IE" smtClean="0"/>
              <a:t>‹#›</a:t>
            </a:fld>
            <a:endParaRPr lang="en-IE"/>
          </a:p>
        </p:txBody>
      </p:sp>
    </p:spTree>
    <p:extLst>
      <p:ext uri="{BB962C8B-B14F-4D97-AF65-F5344CB8AC3E}">
        <p14:creationId xmlns:p14="http://schemas.microsoft.com/office/powerpoint/2010/main" val="3800592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6A6E1F09-547B-4631-865A-402AD4F100D1}" type="datetimeFigureOut">
              <a:rPr lang="en-IE" smtClean="0"/>
              <a:t>05/02/2013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A3BB948-872B-470D-A420-5C4A4F1D7645}" type="slidenum">
              <a:rPr lang="en-IE" smtClean="0"/>
              <a:t>‹#›</a:t>
            </a:fld>
            <a:endParaRPr lang="en-IE"/>
          </a:p>
        </p:txBody>
      </p:sp>
    </p:spTree>
    <p:extLst>
      <p:ext uri="{BB962C8B-B14F-4D97-AF65-F5344CB8AC3E}">
        <p14:creationId xmlns:p14="http://schemas.microsoft.com/office/powerpoint/2010/main" val="2311330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6A6E1F09-547B-4631-865A-402AD4F100D1}" type="datetimeFigureOut">
              <a:rPr lang="en-IE" smtClean="0"/>
              <a:t>05/02/2013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A3BB948-872B-470D-A420-5C4A4F1D7645}" type="slidenum">
              <a:rPr lang="en-IE" smtClean="0"/>
              <a:t>‹#›</a:t>
            </a:fld>
            <a:endParaRPr lang="en-IE"/>
          </a:p>
        </p:txBody>
      </p:sp>
    </p:spTree>
    <p:extLst>
      <p:ext uri="{BB962C8B-B14F-4D97-AF65-F5344CB8AC3E}">
        <p14:creationId xmlns:p14="http://schemas.microsoft.com/office/powerpoint/2010/main" val="1071533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6A6E1F09-547B-4631-865A-402AD4F100D1}" type="datetimeFigureOut">
              <a:rPr lang="en-IE" smtClean="0"/>
              <a:t>05/02/2013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A3BB948-872B-470D-A420-5C4A4F1D7645}" type="slidenum">
              <a:rPr lang="en-IE" smtClean="0"/>
              <a:t>‹#›</a:t>
            </a:fld>
            <a:endParaRPr lang="en-IE"/>
          </a:p>
        </p:txBody>
      </p:sp>
    </p:spTree>
    <p:extLst>
      <p:ext uri="{BB962C8B-B14F-4D97-AF65-F5344CB8AC3E}">
        <p14:creationId xmlns:p14="http://schemas.microsoft.com/office/powerpoint/2010/main" val="414501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6E1F09-547B-4631-865A-402AD4F100D1}" type="datetimeFigureOut">
              <a:rPr lang="en-IE" smtClean="0"/>
              <a:t>05/02/2013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A3BB948-872B-470D-A420-5C4A4F1D7645}" type="slidenum">
              <a:rPr lang="en-IE" smtClean="0"/>
              <a:t>‹#›</a:t>
            </a:fld>
            <a:endParaRPr lang="en-IE"/>
          </a:p>
        </p:txBody>
      </p:sp>
    </p:spTree>
    <p:extLst>
      <p:ext uri="{BB962C8B-B14F-4D97-AF65-F5344CB8AC3E}">
        <p14:creationId xmlns:p14="http://schemas.microsoft.com/office/powerpoint/2010/main" val="3178315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6A6E1F09-547B-4631-865A-402AD4F100D1}" type="datetimeFigureOut">
              <a:rPr lang="en-IE" smtClean="0"/>
              <a:t>05/02/2013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A3BB948-872B-470D-A420-5C4A4F1D7645}" type="slidenum">
              <a:rPr lang="en-IE" smtClean="0"/>
              <a:t>‹#›</a:t>
            </a:fld>
            <a:endParaRPr lang="en-IE"/>
          </a:p>
        </p:txBody>
      </p:sp>
    </p:spTree>
    <p:extLst>
      <p:ext uri="{BB962C8B-B14F-4D97-AF65-F5344CB8AC3E}">
        <p14:creationId xmlns:p14="http://schemas.microsoft.com/office/powerpoint/2010/main" val="291233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6A6E1F09-547B-4631-865A-402AD4F100D1}" type="datetimeFigureOut">
              <a:rPr lang="en-IE" smtClean="0"/>
              <a:t>05/02/2013</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FA3BB948-872B-470D-A420-5C4A4F1D7645}" type="slidenum">
              <a:rPr lang="en-IE" smtClean="0"/>
              <a:t>‹#›</a:t>
            </a:fld>
            <a:endParaRPr lang="en-IE"/>
          </a:p>
        </p:txBody>
      </p:sp>
    </p:spTree>
    <p:extLst>
      <p:ext uri="{BB962C8B-B14F-4D97-AF65-F5344CB8AC3E}">
        <p14:creationId xmlns:p14="http://schemas.microsoft.com/office/powerpoint/2010/main" val="3500022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6A6E1F09-547B-4631-865A-402AD4F100D1}" type="datetimeFigureOut">
              <a:rPr lang="en-IE" smtClean="0"/>
              <a:t>05/02/2013</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FA3BB948-872B-470D-A420-5C4A4F1D7645}" type="slidenum">
              <a:rPr lang="en-IE" smtClean="0"/>
              <a:t>‹#›</a:t>
            </a:fld>
            <a:endParaRPr lang="en-IE"/>
          </a:p>
        </p:txBody>
      </p:sp>
    </p:spTree>
    <p:extLst>
      <p:ext uri="{BB962C8B-B14F-4D97-AF65-F5344CB8AC3E}">
        <p14:creationId xmlns:p14="http://schemas.microsoft.com/office/powerpoint/2010/main" val="946723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6E1F09-547B-4631-865A-402AD4F100D1}" type="datetimeFigureOut">
              <a:rPr lang="en-IE" smtClean="0"/>
              <a:t>05/02/2013</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FA3BB948-872B-470D-A420-5C4A4F1D7645}" type="slidenum">
              <a:rPr lang="en-IE" smtClean="0"/>
              <a:t>‹#›</a:t>
            </a:fld>
            <a:endParaRPr lang="en-IE"/>
          </a:p>
        </p:txBody>
      </p:sp>
    </p:spTree>
    <p:extLst>
      <p:ext uri="{BB962C8B-B14F-4D97-AF65-F5344CB8AC3E}">
        <p14:creationId xmlns:p14="http://schemas.microsoft.com/office/powerpoint/2010/main" val="489178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6E1F09-547B-4631-865A-402AD4F100D1}" type="datetimeFigureOut">
              <a:rPr lang="en-IE" smtClean="0"/>
              <a:t>05/02/2013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A3BB948-872B-470D-A420-5C4A4F1D7645}" type="slidenum">
              <a:rPr lang="en-IE" smtClean="0"/>
              <a:t>‹#›</a:t>
            </a:fld>
            <a:endParaRPr lang="en-IE"/>
          </a:p>
        </p:txBody>
      </p:sp>
    </p:spTree>
    <p:extLst>
      <p:ext uri="{BB962C8B-B14F-4D97-AF65-F5344CB8AC3E}">
        <p14:creationId xmlns:p14="http://schemas.microsoft.com/office/powerpoint/2010/main" val="372307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6E1F09-547B-4631-865A-402AD4F100D1}" type="datetimeFigureOut">
              <a:rPr lang="en-IE" smtClean="0"/>
              <a:t>05/02/2013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A3BB948-872B-470D-A420-5C4A4F1D7645}" type="slidenum">
              <a:rPr lang="en-IE" smtClean="0"/>
              <a:t>‹#›</a:t>
            </a:fld>
            <a:endParaRPr lang="en-IE"/>
          </a:p>
        </p:txBody>
      </p:sp>
    </p:spTree>
    <p:extLst>
      <p:ext uri="{BB962C8B-B14F-4D97-AF65-F5344CB8AC3E}">
        <p14:creationId xmlns:p14="http://schemas.microsoft.com/office/powerpoint/2010/main" val="499892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6E1F09-547B-4631-865A-402AD4F100D1}" type="datetimeFigureOut">
              <a:rPr lang="en-IE" smtClean="0"/>
              <a:t>05/02/2013</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3BB948-872B-470D-A420-5C4A4F1D7645}" type="slidenum">
              <a:rPr lang="en-IE" smtClean="0"/>
              <a:t>‹#›</a:t>
            </a:fld>
            <a:endParaRPr lang="en-IE"/>
          </a:p>
        </p:txBody>
      </p:sp>
    </p:spTree>
    <p:extLst>
      <p:ext uri="{BB962C8B-B14F-4D97-AF65-F5344CB8AC3E}">
        <p14:creationId xmlns:p14="http://schemas.microsoft.com/office/powerpoint/2010/main" val="1413911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IE" dirty="0" smtClean="0"/>
              <a:t>Signs and Symbols </a:t>
            </a:r>
            <a:endParaRPr lang="en-IE" dirty="0"/>
          </a:p>
        </p:txBody>
      </p:sp>
      <p:sp>
        <p:nvSpPr>
          <p:cNvPr id="3" name="Subtitle 2"/>
          <p:cNvSpPr>
            <a:spLocks noGrp="1"/>
          </p:cNvSpPr>
          <p:nvPr>
            <p:ph type="subTitle" idx="1"/>
          </p:nvPr>
        </p:nvSpPr>
        <p:spPr/>
        <p:style>
          <a:lnRef idx="1">
            <a:schemeClr val="accent1"/>
          </a:lnRef>
          <a:fillRef idx="2">
            <a:schemeClr val="accent1"/>
          </a:fillRef>
          <a:effectRef idx="1">
            <a:schemeClr val="accent1"/>
          </a:effectRef>
          <a:fontRef idx="minor">
            <a:schemeClr val="dk1"/>
          </a:fontRef>
        </p:style>
        <p:txBody>
          <a:bodyPr/>
          <a:lstStyle/>
          <a:p>
            <a:r>
              <a:rPr lang="en-IE" dirty="0" smtClean="0"/>
              <a:t>Ms Dunlop </a:t>
            </a:r>
          </a:p>
          <a:p>
            <a:r>
              <a:rPr lang="en-IE" dirty="0" smtClean="0"/>
              <a:t>3</a:t>
            </a:r>
            <a:r>
              <a:rPr lang="en-IE" baseline="30000" dirty="0" smtClean="0"/>
              <a:t>rd</a:t>
            </a:r>
            <a:r>
              <a:rPr lang="en-IE" dirty="0" smtClean="0"/>
              <a:t> year Religion </a:t>
            </a:r>
            <a:endParaRPr lang="en-IE" dirty="0"/>
          </a:p>
        </p:txBody>
      </p:sp>
    </p:spTree>
    <p:extLst>
      <p:ext uri="{BB962C8B-B14F-4D97-AF65-F5344CB8AC3E}">
        <p14:creationId xmlns:p14="http://schemas.microsoft.com/office/powerpoint/2010/main" val="1520579975"/>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style>
          <a:lnRef idx="2">
            <a:schemeClr val="accent6"/>
          </a:lnRef>
          <a:fillRef idx="1">
            <a:schemeClr val="lt1"/>
          </a:fillRef>
          <a:effectRef idx="0">
            <a:schemeClr val="accent6"/>
          </a:effectRef>
          <a:fontRef idx="minor">
            <a:schemeClr val="dk1"/>
          </a:fontRef>
        </p:style>
        <p:txBody>
          <a:bodyPr>
            <a:normAutofit fontScale="90000"/>
          </a:bodyPr>
          <a:lstStyle/>
          <a:p>
            <a:r>
              <a:rPr lang="cy-GB" dirty="0" smtClean="0"/>
              <a:t>Write down what this symbol brings to 			mind?</a:t>
            </a:r>
            <a:r>
              <a:rPr lang="cy-GB" dirty="0"/>
              <a:t>				</a:t>
            </a:r>
            <a:endParaRPr lang="en-US" dirty="0"/>
          </a:p>
        </p:txBody>
      </p:sp>
      <p:sp>
        <p:nvSpPr>
          <p:cNvPr id="70659" name="Rectangle 3"/>
          <p:cNvSpPr>
            <a:spLocks noGrp="1" noChangeArrowheads="1"/>
          </p:cNvSpPr>
          <p:nvPr>
            <p:ph type="body" idx="1"/>
          </p:nvPr>
        </p:nvSpPr>
        <p:spPr/>
        <p:style>
          <a:lnRef idx="2">
            <a:schemeClr val="accent6"/>
          </a:lnRef>
          <a:fillRef idx="1">
            <a:schemeClr val="lt1"/>
          </a:fillRef>
          <a:effectRef idx="0">
            <a:schemeClr val="accent6"/>
          </a:effectRef>
          <a:fontRef idx="minor">
            <a:schemeClr val="dk1"/>
          </a:fontRef>
        </p:style>
        <p:txBody>
          <a:bodyPr>
            <a:normAutofit lnSpcReduction="10000"/>
          </a:bodyPr>
          <a:lstStyle/>
          <a:p>
            <a:pPr marL="0" indent="0">
              <a:buNone/>
            </a:pPr>
            <a:r>
              <a:rPr lang="en-US" dirty="0"/>
              <a:t> H</a:t>
            </a:r>
            <a:r>
              <a:rPr lang="en-US" dirty="0" smtClean="0"/>
              <a:t>ope </a:t>
            </a:r>
          </a:p>
          <a:p>
            <a:pPr marL="0" indent="0">
              <a:buNone/>
            </a:pPr>
            <a:endParaRPr lang="en-US" dirty="0"/>
          </a:p>
          <a:p>
            <a:pPr marL="0" indent="0">
              <a:buNone/>
            </a:pPr>
            <a:endParaRPr lang="en-US" dirty="0" smtClean="0"/>
          </a:p>
          <a:p>
            <a:pPr marL="0" indent="0">
              <a:buNone/>
            </a:pPr>
            <a:r>
              <a:rPr lang="en-US" dirty="0" smtClean="0"/>
              <a:t> </a:t>
            </a:r>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							</a:t>
            </a:r>
            <a:r>
              <a:rPr lang="en-US" dirty="0"/>
              <a:t> </a:t>
            </a:r>
            <a:r>
              <a:rPr lang="en-US" dirty="0" smtClean="0"/>
              <a:t>    Faith</a:t>
            </a:r>
            <a:endParaRPr lang="en-US" dirty="0"/>
          </a:p>
        </p:txBody>
      </p:sp>
      <p:pic>
        <p:nvPicPr>
          <p:cNvPr id="70661" name="Picture 5" descr="http://us.123rf.com/400wm/400/400/lebanmax/lebanmax0710/lebanmax071000018/1933352-group-of-church-candles-burning-in-the-darknes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2132856"/>
            <a:ext cx="5544616" cy="3686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6794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r>
              <a:rPr lang="en-IE" dirty="0" smtClean="0"/>
              <a:t>Religious Symbols </a:t>
            </a:r>
            <a:endParaRPr lang="en-IE"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r>
              <a:rPr lang="en-IE" dirty="0" smtClean="0"/>
              <a:t>The world of the sacred is an invisible reality. God is invisible, yet is very real for people of faith. People use the language of symbol when they want to communicate with God. The experience is so special that ordinary language, by itself, cannot fully express everything that needs to be said. Christians therefore communicate with God through symbols. </a:t>
            </a:r>
          </a:p>
        </p:txBody>
      </p:sp>
    </p:spTree>
    <p:extLst>
      <p:ext uri="{BB962C8B-B14F-4D97-AF65-F5344CB8AC3E}">
        <p14:creationId xmlns:p14="http://schemas.microsoft.com/office/powerpoint/2010/main" val="3969512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r>
              <a:rPr lang="en-IE" dirty="0" smtClean="0"/>
              <a:t>Religious symbols </a:t>
            </a:r>
            <a:endParaRPr lang="en-IE"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r>
              <a:rPr lang="en-IE" dirty="0" smtClean="0"/>
              <a:t>Christians believe that Jesus, the Son of God, was put to death on the cross. He was buried, and rose again from the dead. The crucifixion and the resurrection are the central events in the Christian faith. The Cross is a symbol of these major Christian beliefs. </a:t>
            </a:r>
            <a:endParaRPr lang="en-IE"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740137">
            <a:off x="7154902" y="4255669"/>
            <a:ext cx="1324907" cy="2264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0342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r>
              <a:rPr lang="en-IE" dirty="0" smtClean="0"/>
              <a:t>Religious Symbols </a:t>
            </a:r>
            <a:endParaRPr lang="en-IE"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endParaRPr lang="en-I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1628800"/>
            <a:ext cx="4896544" cy="45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46169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60000"/>
              <a:lumOff val="40000"/>
            </a:schemeClr>
          </a:solidFill>
          <a:ln>
            <a:solidFill>
              <a:schemeClr val="accent1"/>
            </a:solidFill>
          </a:ln>
        </p:spPr>
        <p:style>
          <a:lnRef idx="2">
            <a:schemeClr val="dk1">
              <a:shade val="50000"/>
            </a:schemeClr>
          </a:lnRef>
          <a:fillRef idx="1">
            <a:schemeClr val="dk1"/>
          </a:fillRef>
          <a:effectRef idx="0">
            <a:schemeClr val="dk1"/>
          </a:effectRef>
          <a:fontRef idx="minor">
            <a:schemeClr val="lt1"/>
          </a:fontRef>
        </p:style>
        <p:txBody>
          <a:bodyPr/>
          <a:lstStyle/>
          <a:p>
            <a:r>
              <a:rPr lang="en-IE" dirty="0" smtClean="0"/>
              <a:t>Icons </a:t>
            </a:r>
            <a:endParaRPr lang="en-IE" dirty="0"/>
          </a:p>
        </p:txBody>
      </p:sp>
      <p:sp>
        <p:nvSpPr>
          <p:cNvPr id="3" name="Content Placeholder 2"/>
          <p:cNvSpPr>
            <a:spLocks noGrp="1"/>
          </p:cNvSpPr>
          <p:nvPr>
            <p:ph idx="1"/>
          </p:nvPr>
        </p:nvSpPr>
        <p:spPr>
          <a:ln>
            <a:solidFill>
              <a:schemeClr val="accent2">
                <a:lumMod val="60000"/>
                <a:lumOff val="40000"/>
              </a:schemeClr>
            </a:solidFill>
          </a:ln>
        </p:spPr>
        <p:style>
          <a:lnRef idx="2">
            <a:schemeClr val="dk1"/>
          </a:lnRef>
          <a:fillRef idx="1">
            <a:schemeClr val="lt1"/>
          </a:fillRef>
          <a:effectRef idx="0">
            <a:schemeClr val="dk1"/>
          </a:effectRef>
          <a:fontRef idx="minor">
            <a:schemeClr val="dk1"/>
          </a:fontRef>
        </p:style>
        <p:txBody>
          <a:bodyPr>
            <a:normAutofit lnSpcReduction="10000"/>
          </a:bodyPr>
          <a:lstStyle/>
          <a:p>
            <a:r>
              <a:rPr lang="en-IE" dirty="0" smtClean="0"/>
              <a:t>The </a:t>
            </a:r>
            <a:r>
              <a:rPr lang="en-IE" dirty="0" err="1" smtClean="0"/>
              <a:t>word‘icon</a:t>
            </a:r>
            <a:r>
              <a:rPr lang="en-IE" dirty="0" smtClean="0"/>
              <a:t>’ is Greek and means image. In the world of the sacred, an icon is a very precious religious image or painting. </a:t>
            </a:r>
          </a:p>
          <a:p>
            <a:r>
              <a:rPr lang="en-IE" dirty="0" smtClean="0"/>
              <a:t>Icons are sacred images of Jesus, Mary and the saints.</a:t>
            </a:r>
          </a:p>
          <a:p>
            <a:r>
              <a:rPr lang="en-IE" dirty="0" smtClean="0"/>
              <a:t>‘The eyes of the icon is like the eye of God. God reaches out and draws us near. God reaches right into our hearts. The icon brings us closer to god.’ Orthodox Christian. </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6034" y="7707"/>
            <a:ext cx="955866" cy="1441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AutoShape 4" descr="data:image/jpeg;base64,/9j/4AAQSkZJRgABAQAAAQABAAD/2wBDAAkGBwgHBgkIBwgKCgkLDRYPDQwMDRsUFRAWIB0iIiAdHx8kKDQsJCYxJx8fLT0tMTU3Ojo6Iys/RD84QzQ5Ojf/2wBDAQoKCg0MDRoPDxo3JR8lNzc3Nzc3Nzc3Nzc3Nzc3Nzc3Nzc3Nzc3Nzc3Nzc3Nzc3Nzc3Nzc3Nzc3Nzc3Nzc3Nzf/wAARCACkAHcDASIAAhEBAxEB/8QAGwAAAQUBAQAAAAAAAAAAAAAABgADBAUHAgH/xABIEAACAQIEAwUEBAsGBAcAAAABAgMEEQAFEiEGMUETIlFhkRQycYEHFaHRIyVCUmJykrGyweEWJDNTovBkc4KTNENEVGPi8f/EABoBAAMBAQEBAAAAAAAAAAAAAAIDBAEFAAb/xAApEQACAgECBQMFAQEAAAAAAAAAAQIRAyExBBIiMkETUXEFFDNhkfAj/9oADAMBAAIRAxEAPwDX0jJO2PHXQLkdPzcDP0jTtHw6FUsvaVCodDFTbS3Ub9MZ4/DEZo6Oo+tMzBnQM397Nhtfw+GJc3ERxaSG48PNG7NfkkcnYMB8MN/hCOT+mMcPD0QbSuZ5o/duf70drmww7HwzBLpC5jmu5sT7Ufu+GJ/uIPyN9KvJr4D25Py8PPHnfN9m5HmMZK3ClMF1fWGalQLkmqO/2YbfhamWMyfWOZgA2t7UcZ9xj9z3po1yQsC3P9nECTNRT10UDROwYXeUKNMdztq3vvv06YyleHaQ3/G+aare4J7n92HE4aoOcuZZqoPMtMR/LGPPD3f8NWNGzPM+xIO/6OPH19mLKbWH5JxkUXCtDPEzR5rmZtutqo3P2YeXgumdtP1tm1xtpFX/AExv3WNbt/wz0f2agrSEHunp+SfHHkmvURp5H804zIcDUtjbNc2222qv6Y8fgam0E/W+ca/D2r/688YuJxPye9I0sGQ9P9GEWe9rH9nGXDgRXPczjNRtfeo/piDnXCK5ZRNUnOMzks6qB7Qbbm3hglxGNtJSPekzYU1N7wINl5i3TCxl30Z1MlL7assks2pgt5JC1tN7Hc4WHtipRp0w++kQXyWFSOdT+6N8U3Y/iyiRbnTTiwHP3cWf0hza6SCMEELKW9Eb78QKqIPllPGzW/u6Xsfhjn/Un1RKcH4ygAf6wYkhtTlWCqN1Carn5kfI4uqCkGu5Frb4qsvlWWpUI0YSyBAsdiRp1AHfwIPLBCCtNA0rWCAXviXI6aVBUR6wxoqIiF3b3UXmRb/f+7kMjLu279Wwc29xfdH34k0dOxQzTse3lG99tK+Hl5+nTHeYVVPl9M9VVOFiQAC3NjfYAdT5YG6dI8xU1OkcJUL2YB2VRYcsdx0+pVUIdrnURgc+sc8zNr0jJRwm5UBQzn4ki3oMcRvxIxeM5lYqesMZPz2w9cPN7sW8kUEk1BTzk64wGP5Y2b16/PbEfspaR2M7a4WBUS9VJ6Efz6+gNXR8QzUNSKTiBNFxeOriQ6TvyZRy5jcbeNrYKYhHVU4kjZJYZF2K2ZWUjx6i2FzjLG6lsFFp6oZSBWQBTswuCMUSZmaWGRggEUHdWG3fkQOyi255AAnzvyxfQIYZzStcrbVGTz0+Hy/3zw4uXUqMsns8ZZb6WK3O977nx1N64BSjG7CopXr5VqeymRJjH2bkRLfvHtLra/MaNhvvz8BC4lqDWcLmdkKs00e9rK2/MeI3HzvgmXLqZZkdY7OpUhixJBF7G99/eb1xScbQx0/DSwwpoRZYlVRyUA4KM4uSr3NSB36PbNJXA/kyWHqcLDv0eqPaMz/5x2/6jhY7BNlXWwu4yjYZbDI/vmRv4Tj2pRRTwAj/AMpbnErjhP7lSoeRdun6Nv544rk0xRAkFeyHPpjn/U31xH4exA/Q01JHWqtKjRsWYqw9wle41hfpcDfri0qFaSWmp79xnu/mFBP22t8sVOWURSrBeSZZElmZLagulmv+qRYjl4+IxdIpGZQh2J/Bta/Q/wD5fEU+5a+BhKMYuWYjcb+Q53wGUdOvFMpzCsnYUt7U0A5KnQ28SDv16csGs6rHFI8q6kRGYgdbA3wDcN0dXTZTTTRymTuiyBSTa1unXfw8PEYq4PW5CM2iH555corGoaFklmCgs7gkRDoLdTbe3niRFPmkANZPElZGN3WNNEgHiLbH4Wv53xWySp9aVNRIWAaTUQVJa9uVud/LFrQcTUaSLTGnrIh7odo0K3+CuWHph7lNy6djVjgoW92N1OYUeY2dhGFtpCs9+oJ+ew2+3fFpwNUwSRVdFExK08oZAbldLDfS3WzBtul/PFfX0uW1BklkpoIJU3czRqhuR5gb/HfDvAVPI+aZjKiH2eFVRXW2lmaxNvgFHqMLzZOeD0Mjj5GmmEeZjsxHOtrxSD0O379OJOh9h1GOc0UewuBv34/41xzUUQqnRpJJFaPlpNsc7fccKkhZZ5i5UAsD3VtfbqfGwHj9oxR8fi2RgX29oiAv8Ti3GVGOPeqlWw94C+9xyH++eKjjaIRcNQJcsRVRAsSTfc774bClNHvIP8AIomzQlrH2hwpH67YWOOCYjJPX6ACBUy/xnCx3EybN3sPPpAJEdAo5mRhb9nHmYp+BjNvyBhceyL2+WqeXan+JMOVo7VVI5aRYfHHN+pvrQ7D+NFZCFU67EkJ16Y4qJSslPVEALHJZj+iwtc/C+HQAUtbYCww/TxrLA0coBVwAbjyxBF6jCYoZ1YOBztpIuPngCkjkpmrcjVBCyFhTILWaMnuW8it0+zxwb5fIyP7PMR2sYuD+evj8fH+tsUvG+VmqpUr6cgVNLcEE/wCIjHdfj1HxI64pwS5J8r2YElZS5THBVZr+MwwEo1MtypvYC3jsRb4g47m4Xy6bMWs4WKlDNew1FTvbVbf4nl548V1p8r1z1L1DOzPKjAMVZr2ZTa4a/nvvcYmUYakjnjleZqkredYkEsiqBew6A+W58sVSjNPoe5kZxrUqczy2SajkWnldFFLFKwVyALltyOR2W2/iDg74Xy5Ml4fpKYlQdBlkYgKNTHUfha9vlgPjljnqqGWXWE1pBLTyRdkRErAKWNyCN11HoCbDBfm2e5XkkazZjWCSYrqjjRdbuCbd1RyF+vLxOE5lOljPXE8zOpjKQqsqOly7MvIhRyvyve3ocOwVUsk8UToA7LqeyHzt125efPAzT8c5LUz0wnrHowtzKKmNluxuSQRcWv4kWvgqom7SnWrp31RTWdFUgq6HkR5nnfzscTTxuC6lQSaexMVhex5YGuPTbIoh/wAXFt64JEIbvj3TywN/SCv4kjNu8auMXO/Q4DE25o1bg1wGSI6pxtqnl+ffwsLgOKWaiJiAt28wby7wwsfQE2XvYXcZOz5hQ6xcNJZR/wBaYsqtDHpUCwAAI+G+IXGaA5nk8die+ST560xYZjYa10m7EWPnjl/U+9FGL8aK6PRY3sFvvjueaCii7SokWNSbLc7sbcgOZPkMQc1zGHLaYNII+0ILhGeyhV5sx6KOpwFDNazOKudssbtZ02kmksHCnpGh2A52vzt88JwcPLJr4NlKMVcmE2c54FSNrLRhTeOWU3lJH5iDlt4k9bjEDLFrM9zCnqa7tTTJIOy7U3ZjY2YgbL8AB54r4crhlihHbNJPXyaO2cnULKz2N9xuliOm4wT5NUxTUEOkiOUhWAc2s4uCp8NvtxVlxrDFJA4s3qXSIdTRw0clZlioy1U8paAhSdd7MtvhY3HkcNUuZnKauZRBYta3kQLHfrvc/PFnnlRFVKvaBo6iI9bhl+GKCOarqpXoTUHspBrkJF25qD3vn8fPGY8qkvaj0sDb+SbTvLm+bwSyMkXZsrmWQ20AE2JPxtbEGlyukzc1FWuZ061s0zNKxXYgnYW2ItsB/PniVl9VWZNKMwVnkWaMrNGfyrC+w8Rvb9UjrjmlyzJsygqafT2aa9QaNwW1Ha9vMWIJ5G9vMnKnbYXpuGwO53koyuoib2hKwvdSixlCDa9+ZwU/RdWSHKqqgqEYLSVJ0MilgquNWk/BtR+BGB3PYaDL65oIneWnhQ6EMoEpciyhFHvHVtysL74L+B8pqciyVPrFpYKuolE1QrLcbgKqXFwDYb33JO3LA52ngdvfYF91BXTaGDaWuoc2t57/AM8Dv0hH8TQD/jIj9hwTRKyx3YWZiSR4E/7t8sDf0iAfU0HnVx/ubHPx96CW5Q/R6NGWODsfaZwR8GGFjrhG60BYbXrav+NcLH0BNl72E3GdxnuRhdyWYn9tMSs5lSDt5XbSkSdoxAuQALnEPi2W/EuSqpvY3b9ofdiJ9IVatLSFFbT2nekJ6Ig1H7dI+eOfxsOfMkUY+yP+8gFmVc2a5rO1RcwU7apFB2ZlUvp+CgW+LE87YJpaSOCkppoEHb0qXRhsW27ynxDeHjY8wMBvDcRmEBflVis1/rlUt+84JZc3Q5dCdJDtFHL5cgTjoKKikkc7JNzk2Ozui59lcsBBpqmSRwR0kEL3I/WDA/Inrh2nyuWozDM+yrHhtOHjj0KyFXRWuRz97XyIxRZbWRlqeIf+mmQx78rFoif2WPpi+ymq0Zo8jP3ZaIWXwaJjf1Ei+mMlFNUzIylF2nQ1U1bpDKK11mipwWaeBiWjUcyykXA9R1viPkwL8T9nIGQPl8jCMjdBrjIv5kb+XLxwqOWnkp5ZJXvIjoCDuGUAsQb8hrNyPLTyOK3hytafi6pqu8U9jkAJ69+P7/txM8UYxk0izFnnOSiy5zGrip6fvtsJHIW9yWYrIB/qI+BxDyGeqqE9nepFNTazoui6lS/K/ripnn9sq55TcoGWBFvtvZXf46QBgzyOhoqimQzahIpc3RtOsa29CDcXFjy8sKyKo0WOeteDnLYKOlzeWqiyxas06Dspmbvx8/Ha559Da/TBVQ1MWY2mSZHCmxRDsjeB6k+mxvbripZ4RNDTpGqwBmPZjk5VdW/juVO/hhjKawniORQfwdShWx6snL9zYlyxtAJXqFy30963r0wLfSC4OVUiDn7dEPsbBQnLf0wK/SCT7Bl4HI5hFcX5CxwjF3oGO5WcIRfijc3b26sHo6j+WFj3h9mTJ07Pkcyrr/8AcGFj6Bkk75mTOJpHHFeU+BdQPhrwPfS1WfhpIhbV2SQjb886m+xFwScXhU4yyRb7kIT+2fuxn30lz9rn86FiV7YHbpaJF2+31wqUL4lfopusCf6Z1w84iyqlqBfTT1ovt+S91P229MN500lIHRjfsXePYW7hOpf9LD0OJnBccdVlc9LMdUcoa9jY+8248OeI3EsMqRLJKt3QCmqb9efZOPJrsvzA6YorWjmeSmo6kBlfVpDSMpN+QbV9+CKhzHtJ4SzdmDLqYHqkylCD8HK/s4BIJxHrjc7ar78yPLzFgfliwirlBcOxAIYEqd+zbnv5Ncj5YNxCLp6qaQPEoYTVD277XI8ifLr8MOZNVxQvmM9OLwwQrBCerX1Ox+JZVPzxFpIps7rnEEiwK6F55gbiG/v2HUk3t5HzwT5fR5RS07gZdTTIg70ckbMXNh3mCqwBvcXNvliTNOMFyvcq4aD5uYGaZ+zpgigtI5FtrnZgT62HpgoyXM1WgUSP2c0MzHS2xZWNz9tj645roKOijkrKbLUhaKPtbKjKxHhug8PHBDlE80mVw1DVAaY7Au17jURYt1HIgncYknJTV0VxXK7bsqnzFXNL2Lq86yABQ1yboFPoL+mJEzrRZhQTqfwcDot9QO3IkkdSCep545rK2WqZ0aNFeLcyEhXhO41A89uRI2332xW11VNWUyRvGDVMAoKjdidrA8iL8je2F1oN3Zp+sglSp5+OBf6QG/umWLyJzCO1t+hwQwTpPGkynuOoZT5HA5x6fwWVA7Wr0P2HEmHvQlLU94dgjhyyNd2T22ta5a5N5FO/rhYi5KzrkNIwWxasqzYcx31wsfQLZfCI5rqZJ4rs3HmTBvCP+J8ZZxcwOcyDfUnaubdLyH+S41HiezfSFlAPhF+9zjJ+IKpP7SV69mZHDBAo5Hrz8O9gYr/u/gbmdcOgh4NmMUZlnZUhRXaR3JVVBYEE32F7Yl1vEGQZtK9JHUNKSpjkkA0x6f1mtyIuCL2IBF8BtZNHHGqZhIaioX/DpUH4KJj1I6t5bnfEig4UzvNAkk5jooCbhp41vbyQC/rbD+Vbs54/kkdFBmFdl+avAVBWWGodFZD52a4sbC6nz3uARYVUNEkcAhyPLKmSUldcVK8aMepXV+TuNwSMe8PcNplmcyU03YzyRlJBI8ewjO6sF5DvKwPPcA4uqGsoYpa3N87mVGkljEEcg0lIdOpQb9e8SfMnCczaTkizDltqLRJ4W4apKdnnqKWNGkFmSIFFPl8MdZxUCnWSihKm99MfeYAHqI15nzY4bzjiKStRvYYp4KcL/iimdg3haw3+N7YrsrmSHIhO0mp5lLvIfeZjyv8AYMcySnfPMuS09irrMxJLqC6oxUFexijRr+73VF9rhve6DD/D/E8dHEaCRXmhDMImjGooDtZvlbw3GKLLqc5vmCwTOY4EAedgbE2soUeBJB9Dg3Q0uX0gSJUhhUe6osP64ozyhjXI1bYjDzTuV6DBzCOoqhTyK6tKwaMtZQSL7K2+lugPLmDzx3Knap2kmpow3bRooCawD3nX82VTuQOfhvgQzSqE80rRjSCxO21t+Z8+XpgzyGpStoYMxqgA3dkMdttdtL7eBFjbAzhyQTPLLzyZe8N58wqxk9cNMugvTzX2mBubW6G2/wAPhhzjdmZsm869NvkcBWZPJUPUVNPIY5KWNFhkU+44OoegA9cEGZZsud5Vw3Xi4MtWNa/mONmHqDhEsNSjNDNqLLIAVyhIyVYrXVd9PTvLbCxD4elEWSgXvbMasc/0lOFjq+F8EeTvZJzt2k+kLLNibMgv5Wc4yPP5Ugz3MJU2ZW5+fj+70xrfERKce0TxAEp2ZFx10vjIOJIWhzku6/gqiQuD0NnII/d649D87+Bme/t0/wDeQs4VyWHLKVMyrl110tioYA9lqOwH6RuLnBYk6sgkJ2Kg/LngWzXMCtIJomUiPsagAMPcBs3p+7EGXiCVKYQRMrqSOx/Offug+Q2v5DBSi5M524TVVSv1rl1Qm4Mr0s3gVZCy/wCpV9TgRz2QVGeZnJJZtOU6tPTUUt/MYdo6/tY6SPtC4SsUh+rrDF3n+b7fMYrUk9ozXMXh1OJ5YqVACO8FtqAvt+T9vnglGg4pt0FMFQZMvKQLQ1KpsV7Ro3jNvAarH5L8MDD1rrliI3OJ2GkHbZzggqqjL+xlasi1TxCzdrTOGt+axtY+W5wKZhRTU9HFZSpqGYqBfSNRNgDblv0viaEYt6o6fEtqFIk5cskNIaggATOXsDc2/JJHOxthyesecqpc6eZvvh9a2CKj9kjhKKFClSzc+p3J3vitB0uxFv0S1gP64KK5m20RzfLUYsfpoBV19PSvfQ76pfHQveI9Bb54t4MwkapqoIELPJIGjjU8yRYfDlf4YrMldFfMqtibQU4XUf0ib/w2xY8NQpS0lRnVcdDSkhGPNV6kDxbkPIYzKk7vwVYFWP5LTMKdaXKFoo2DTztoLD8p23ZvgAPS2IWR1ejNYMrBbs1zGOeMHpdQrAeHJTiwoI5KxmrqqMxmVNEMP+VEd9/0m6+VsUlNtxnl0qHuyVz7jlYWX964XGOjTHSaoM8rWSOimi0X0ZnVHkeRKnCxzkc7p7apVR+Majujp7uFh/hfCI5vqZL4hmCcb0rkiyyRhmJtbuE/zxnGcrPnQFDT00KGld2ExJud9wT0HXysMGHGOeUWR8Uiprw8hVx+CjI1EdmN7Hp54CpOJctDJHAswgaYy1AYANJvcLt06+ew8cbyS9RySHKUHjUWytizKanVaepBR4r6CRewPMeakf0xGaWG7CK8YbYhDf02v9tsXGa5/lWYyhnjZlVdldAd7g8/DYj54aafhQqSsFSrXuAGex6257A8vn5Yem/KJpcOk+mSIn1g3ZJBRoQ2kRx2BbSOe3ib7nxIHQYt8iy56KShkqNJin7mgi4UONifMm1/THEGcZBRsrUVPKkkbbSEbyIeanmb9QcP1XEOVTR6UmkBWoWRLxnYXBI/aDH54Cbk9Eh+HFCDuT1LmplgR2mrJnjiRNMzKpYmx7jG29wQRfxG+xx7JTnOamSLM0kp0pUi7COMqzEs2m7X2Jt03G+Kip4hyqWqkZJS0MlwwZGvpOxG/wAFP/T547o+I8uNOIayrlWSMBFmjveRBuNQtzH++eJ/SkknQ+XK71FnOUXq41o1E02nvdh3NW+wK72PgR4HbEZ8tkEhhhgl7ZV1OZZFIUeZUDr5b4nJxDlNOhWjqUjZx3pXVi3pbn8TiJPn9AsPY0tQR2pu8shuxP5x+HQYKKnVULeHE9WyM8ckGT+y3HbV1Vbu+C2A+V74IqmniE8VPIB7NTKNMZPdCja/xY2H6oPicC/1nRvmdNI0qing0hbm+w3ufmBie2fUDGRnqBqdlBIF+6B97NgpQkHFwSpPQJ0qwArOxJRO1kJ+ZAPpf5DA/TEx8S5DGbdojkt+sRc/aTiLHxHQjWz1B1SOzMCpIAtpA5eAHqcQ6bNKReIaCtkq0aOOUs7EG4FttrfHArFJJ6eDJyj7miZFKHmzFRufbpSbDrZcLEThWohqJcwnpZBJA9XIY3HUELhYKtFfsSTfUzSc1yjL667VlFTzPo9+SFS3Pxtgbk4dye5/FtIRe1jCv3YWFikSxo8MZG3vZVRG3/wL92OP7KZBrW+UUW5/yF+7CwsYDZHquFchSxXKqQXH+UPHHK8KZA0SscppLkHlGMLCwNs09bg/h43P1VTczyXDb8FcOst/qyIfC4wsLHrZqGf7F8PXH4tj9T9+OJ+CuHgTbLkG5GzH78LCxtsIjpwTw+w3ofyrf4jffhk8D8Pk/wDgm/7z/fhYWMtnjk8D8P8A/s3/AO8/34TcC8PhbilkB/5z/fhYWNtni7yPh3LMld2oIXQyWDapGYcr8icLCwsJk3YSP//Z"/>
          <p:cNvSpPr>
            <a:spLocks noChangeAspect="1" noChangeArrowheads="1"/>
          </p:cNvSpPr>
          <p:nvPr/>
        </p:nvSpPr>
        <p:spPr bwMode="auto">
          <a:xfrm>
            <a:off x="63500" y="-728663"/>
            <a:ext cx="1085850" cy="15049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40352" y="23812"/>
            <a:ext cx="1133475" cy="156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05893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60000"/>
              <a:lumOff val="40000"/>
            </a:schemeClr>
          </a:solidFill>
        </p:spPr>
        <p:style>
          <a:lnRef idx="2">
            <a:schemeClr val="dk1">
              <a:shade val="50000"/>
            </a:schemeClr>
          </a:lnRef>
          <a:fillRef idx="1">
            <a:schemeClr val="dk1"/>
          </a:fillRef>
          <a:effectRef idx="0">
            <a:schemeClr val="dk1"/>
          </a:effectRef>
          <a:fontRef idx="minor">
            <a:schemeClr val="lt1"/>
          </a:fontRef>
        </p:style>
        <p:txBody>
          <a:bodyPr/>
          <a:lstStyle/>
          <a:p>
            <a:r>
              <a:rPr lang="en-IE" dirty="0" smtClean="0"/>
              <a:t>Iconographers</a:t>
            </a:r>
            <a:endParaRPr lang="en-IE" dirty="0"/>
          </a:p>
        </p:txBody>
      </p:sp>
      <p:sp>
        <p:nvSpPr>
          <p:cNvPr id="3" name="Content Placeholder 2"/>
          <p:cNvSpPr>
            <a:spLocks noGrp="1"/>
          </p:cNvSpPr>
          <p:nvPr>
            <p:ph idx="1"/>
          </p:nvPr>
        </p:nvSpPr>
        <p:spPr>
          <a:ln>
            <a:solidFill>
              <a:schemeClr val="accent2">
                <a:lumMod val="60000"/>
                <a:lumOff val="40000"/>
              </a:schemeClr>
            </a:solidFill>
          </a:ln>
        </p:spPr>
        <p:style>
          <a:lnRef idx="2">
            <a:schemeClr val="dk1"/>
          </a:lnRef>
          <a:fillRef idx="1">
            <a:schemeClr val="lt1"/>
          </a:fillRef>
          <a:effectRef idx="0">
            <a:schemeClr val="dk1"/>
          </a:effectRef>
          <a:fontRef idx="minor">
            <a:schemeClr val="dk1"/>
          </a:fontRef>
        </p:style>
        <p:txBody>
          <a:bodyPr/>
          <a:lstStyle/>
          <a:p>
            <a:r>
              <a:rPr lang="en-IE" dirty="0" smtClean="0"/>
              <a:t>A person who creates icons are called iconographers. </a:t>
            </a:r>
          </a:p>
          <a:p>
            <a:r>
              <a:rPr lang="en-IE" dirty="0" smtClean="0"/>
              <a:t>The </a:t>
            </a:r>
            <a:r>
              <a:rPr lang="en-IE" dirty="0"/>
              <a:t>art of painting these sacred images is very specific. Before beginning work, the artist </a:t>
            </a:r>
            <a:r>
              <a:rPr lang="en-IE" dirty="0" smtClean="0"/>
              <a:t>fasts, prays, meditates and </a:t>
            </a:r>
            <a:r>
              <a:rPr lang="en-IE" dirty="0"/>
              <a:t>receives the sacraments of Reconciliation and </a:t>
            </a:r>
            <a:r>
              <a:rPr lang="en-IE" dirty="0" smtClean="0"/>
              <a:t>Eucharist </a:t>
            </a:r>
          </a:p>
          <a:p>
            <a:r>
              <a:rPr lang="en-IE" dirty="0"/>
              <a:t>I</a:t>
            </a:r>
            <a:r>
              <a:rPr lang="en-IE" dirty="0" smtClean="0"/>
              <a:t>conographers believe that the inspiration for their work comes from God. </a:t>
            </a:r>
            <a:endParaRPr lang="en-IE" dirty="0"/>
          </a:p>
          <a:p>
            <a:pPr marL="0" indent="0">
              <a:buNone/>
            </a:pPr>
            <a:endParaRPr lang="en-IE"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0313" y="5229201"/>
            <a:ext cx="1763688" cy="16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79994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60000"/>
              <a:lumOff val="40000"/>
            </a:schemeClr>
          </a:solidFill>
        </p:spPr>
        <p:style>
          <a:lnRef idx="2">
            <a:schemeClr val="dk1">
              <a:shade val="50000"/>
            </a:schemeClr>
          </a:lnRef>
          <a:fillRef idx="1">
            <a:schemeClr val="dk1"/>
          </a:fillRef>
          <a:effectRef idx="0">
            <a:schemeClr val="dk1"/>
          </a:effectRef>
          <a:fontRef idx="minor">
            <a:schemeClr val="lt1"/>
          </a:fontRef>
        </p:style>
        <p:txBody>
          <a:bodyPr/>
          <a:lstStyle/>
          <a:p>
            <a:r>
              <a:rPr lang="en-IE" dirty="0" smtClean="0"/>
              <a:t>Religious Icon. </a:t>
            </a:r>
            <a:endParaRPr lang="en-IE" dirty="0"/>
          </a:p>
        </p:txBody>
      </p:sp>
      <p:sp>
        <p:nvSpPr>
          <p:cNvPr id="3" name="Content Placeholder 2"/>
          <p:cNvSpPr>
            <a:spLocks noGrp="1"/>
          </p:cNvSpPr>
          <p:nvPr>
            <p:ph idx="1"/>
          </p:nvPr>
        </p:nvSpPr>
        <p:spPr>
          <a:ln>
            <a:solidFill>
              <a:schemeClr val="accent2">
                <a:lumMod val="60000"/>
                <a:lumOff val="40000"/>
              </a:schemeClr>
            </a:solidFill>
          </a:ln>
        </p:spPr>
        <p:style>
          <a:lnRef idx="2">
            <a:schemeClr val="dk1"/>
          </a:lnRef>
          <a:fillRef idx="1">
            <a:schemeClr val="lt1"/>
          </a:fillRef>
          <a:effectRef idx="0">
            <a:schemeClr val="dk1"/>
          </a:effectRef>
          <a:fontRef idx="minor">
            <a:schemeClr val="dk1"/>
          </a:fontRef>
        </p:style>
        <p:txBody>
          <a:bodyPr/>
          <a:lstStyle/>
          <a:p>
            <a:endParaRPr lang="en-IE" dirty="0"/>
          </a:p>
        </p:txBody>
      </p:sp>
    </p:spTree>
    <p:extLst>
      <p:ext uri="{BB962C8B-B14F-4D97-AF65-F5344CB8AC3E}">
        <p14:creationId xmlns:p14="http://schemas.microsoft.com/office/powerpoint/2010/main" val="25203514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60000"/>
              <a:lumOff val="40000"/>
            </a:schemeClr>
          </a:solidFill>
        </p:spPr>
        <p:style>
          <a:lnRef idx="2">
            <a:schemeClr val="dk1">
              <a:shade val="50000"/>
            </a:schemeClr>
          </a:lnRef>
          <a:fillRef idx="1">
            <a:schemeClr val="dk1"/>
          </a:fillRef>
          <a:effectRef idx="0">
            <a:schemeClr val="dk1"/>
          </a:effectRef>
          <a:fontRef idx="minor">
            <a:schemeClr val="lt1"/>
          </a:fontRef>
        </p:style>
        <p:txBody>
          <a:bodyPr/>
          <a:lstStyle/>
          <a:p>
            <a:r>
              <a:rPr lang="en-IE" dirty="0" smtClean="0"/>
              <a:t>Iconostasis.</a:t>
            </a:r>
            <a:endParaRPr lang="en-IE" dirty="0"/>
          </a:p>
        </p:txBody>
      </p:sp>
      <p:sp>
        <p:nvSpPr>
          <p:cNvPr id="3" name="Content Placeholder 2"/>
          <p:cNvSpPr>
            <a:spLocks noGrp="1"/>
          </p:cNvSpPr>
          <p:nvPr>
            <p:ph idx="1"/>
          </p:nvPr>
        </p:nvSpPr>
        <p:spPr>
          <a:ln>
            <a:solidFill>
              <a:schemeClr val="accent2">
                <a:lumMod val="60000"/>
                <a:lumOff val="40000"/>
              </a:schemeClr>
            </a:solidFill>
          </a:ln>
        </p:spPr>
        <p:style>
          <a:lnRef idx="2">
            <a:schemeClr val="dk1"/>
          </a:lnRef>
          <a:fillRef idx="1">
            <a:schemeClr val="lt1"/>
          </a:fillRef>
          <a:effectRef idx="0">
            <a:schemeClr val="dk1"/>
          </a:effectRef>
          <a:fontRef idx="minor">
            <a:schemeClr val="dk1"/>
          </a:fontRef>
        </p:style>
        <p:txBody>
          <a:bodyPr/>
          <a:lstStyle/>
          <a:p>
            <a:r>
              <a:rPr lang="en-IE" dirty="0" smtClean="0"/>
              <a:t>The word ‘iconostasis’ means the place of the icons.</a:t>
            </a:r>
          </a:p>
          <a:p>
            <a:r>
              <a:rPr lang="en-IE" dirty="0" smtClean="0"/>
              <a:t>This is a solid screen, in front of the alter, which divides the alter in two. The iconostasis symbolises the separation between the world of heaven and earth.</a:t>
            </a:r>
            <a:endParaRPr lang="en-IE"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064" y="4190713"/>
            <a:ext cx="3995936" cy="2667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821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60000"/>
              <a:lumOff val="40000"/>
            </a:schemeClr>
          </a:solidFill>
        </p:spPr>
        <p:txBody>
          <a:bodyPr/>
          <a:lstStyle/>
          <a:p>
            <a:r>
              <a:rPr lang="en-IE" dirty="0" smtClean="0"/>
              <a:t>Recap of signs and symbols </a:t>
            </a:r>
            <a:endParaRPr lang="en-IE" dirty="0"/>
          </a:p>
        </p:txBody>
      </p:sp>
      <p:sp>
        <p:nvSpPr>
          <p:cNvPr id="3" name="Content Placeholder 2"/>
          <p:cNvSpPr>
            <a:spLocks noGrp="1"/>
          </p:cNvSpPr>
          <p:nvPr>
            <p:ph idx="1"/>
          </p:nvPr>
        </p:nvSpPr>
        <p:spPr/>
        <p:txBody>
          <a:bodyPr>
            <a:normAutofit fontScale="92500"/>
          </a:bodyPr>
          <a:lstStyle/>
          <a:p>
            <a:r>
              <a:rPr lang="en-IE" dirty="0" smtClean="0"/>
              <a:t>What is the difference between a sign and a symbol. </a:t>
            </a:r>
          </a:p>
          <a:p>
            <a:r>
              <a:rPr lang="en-IE" dirty="0" smtClean="0"/>
              <a:t>A person who creates a religious icon is called?</a:t>
            </a:r>
          </a:p>
          <a:p>
            <a:r>
              <a:rPr lang="en-IE" dirty="0" smtClean="0"/>
              <a:t>A symbol is……</a:t>
            </a:r>
          </a:p>
          <a:p>
            <a:r>
              <a:rPr lang="en-IE" dirty="0" smtClean="0"/>
              <a:t>Name the three types of symbols?</a:t>
            </a:r>
          </a:p>
          <a:p>
            <a:r>
              <a:rPr lang="en-IE" dirty="0" smtClean="0"/>
              <a:t>List three symbolic actions?</a:t>
            </a:r>
          </a:p>
          <a:p>
            <a:r>
              <a:rPr lang="en-IE" dirty="0" smtClean="0"/>
              <a:t>A sign is……</a:t>
            </a:r>
          </a:p>
          <a:p>
            <a:r>
              <a:rPr lang="en-IE" dirty="0" smtClean="0"/>
              <a:t>Explain why the cross is a religious symbol?</a:t>
            </a:r>
          </a:p>
          <a:p>
            <a:endParaRPr lang="en-IE" dirty="0" smtClean="0"/>
          </a:p>
          <a:p>
            <a:endParaRPr lang="en-IE" dirty="0" smtClean="0"/>
          </a:p>
          <a:p>
            <a:endParaRPr lang="en-IE" dirty="0" smtClean="0"/>
          </a:p>
          <a:p>
            <a:endParaRPr lang="en-IE" dirty="0" smtClean="0"/>
          </a:p>
          <a:p>
            <a:endParaRPr lang="en-IE"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4385" y="5445224"/>
            <a:ext cx="1424996" cy="1424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descr="http://t1.gstatic.com/images?q=tbn:ANd9GcTABrKchyrGBrIIccqKaUgENPfqOK1Art2JTLMv3vbDoPd2fLrE3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707175"/>
            <a:ext cx="976313" cy="1171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1076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en-IE" dirty="0" smtClean="0"/>
              <a:t>Signs</a:t>
            </a:r>
            <a:endParaRPr lang="en-IE"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lnSpcReduction="10000"/>
          </a:bodyPr>
          <a:lstStyle/>
          <a:p>
            <a:r>
              <a:rPr lang="en-IE" dirty="0" smtClean="0"/>
              <a:t>A sign is something that communicates a brief message. A sign can be a word, a picture, an object or an action. Signs should be easy to recognise and their meaning should be obvious. </a:t>
            </a:r>
          </a:p>
          <a:p>
            <a:r>
              <a:rPr lang="en-IE" dirty="0" smtClean="0"/>
              <a:t>Many signs are internationally recognised.</a:t>
            </a:r>
          </a:p>
          <a:p>
            <a:r>
              <a:rPr lang="en-IE" dirty="0" smtClean="0"/>
              <a:t>A sign does not affect us in any significant way. It offers a simple message with the same meaning for every one. </a:t>
            </a:r>
          </a:p>
        </p:txBody>
      </p:sp>
    </p:spTree>
    <p:extLst>
      <p:ext uri="{BB962C8B-B14F-4D97-AF65-F5344CB8AC3E}">
        <p14:creationId xmlns:p14="http://schemas.microsoft.com/office/powerpoint/2010/main" val="19045553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en-IE" dirty="0" smtClean="0"/>
              <a:t>Identify the signs </a:t>
            </a:r>
            <a:endParaRPr lang="en-IE" dirty="0"/>
          </a:p>
        </p:txBody>
      </p:sp>
      <p:pic>
        <p:nvPicPr>
          <p:cNvPr id="4" name="Picture 18" descr="adidas-logo[1]"/>
          <p:cNvPicPr>
            <a:picLocks noGrp="1" noChangeAspect="1" noChangeArrowheads="1"/>
          </p:cNvPicPr>
          <p:nvPr>
            <p:ph idx="1"/>
          </p:nvPr>
        </p:nvPicPr>
        <p:blipFill>
          <a:blip r:embed="rId2"/>
          <a:srcRect l="9071" r="14961" b="43404"/>
          <a:stretch>
            <a:fillRect/>
          </a:stretch>
        </p:blipFill>
        <p:spPr bwMode="auto">
          <a:xfrm>
            <a:off x="370198" y="1576718"/>
            <a:ext cx="2411984" cy="1351286"/>
          </a:xfrm>
          <a:prstGeom prst="rect">
            <a:avLst/>
          </a:prstGeom>
          <a:noFill/>
          <a:ln w="9525" algn="in">
            <a:noFill/>
            <a:miter lim="800000"/>
            <a:headEnd/>
            <a:tailEnd/>
          </a:ln>
        </p:spPr>
      </p:pic>
      <p:pic>
        <p:nvPicPr>
          <p:cNvPr id="5" name="Picture 7" descr="d9-6_LG[1]"/>
          <p:cNvPicPr>
            <a:picLocks noChangeAspect="1" noChangeArrowheads="1"/>
          </p:cNvPicPr>
          <p:nvPr/>
        </p:nvPicPr>
        <p:blipFill>
          <a:blip r:embed="rId3"/>
          <a:srcRect/>
          <a:stretch>
            <a:fillRect/>
          </a:stretch>
        </p:blipFill>
        <p:spPr bwMode="auto">
          <a:xfrm rot="1095971">
            <a:off x="539552" y="3573016"/>
            <a:ext cx="1512168" cy="1512167"/>
          </a:xfrm>
          <a:prstGeom prst="rect">
            <a:avLst/>
          </a:prstGeom>
          <a:noFill/>
          <a:ln w="9525" algn="in">
            <a:noFill/>
            <a:miter lim="800000"/>
            <a:headEnd/>
            <a:tailEnd/>
          </a:ln>
        </p:spPr>
      </p:pic>
      <p:pic>
        <p:nvPicPr>
          <p:cNvPr id="6" name="Picture 8" descr="recycle-logo[1]"/>
          <p:cNvPicPr>
            <a:picLocks noChangeAspect="1" noChangeArrowheads="1"/>
          </p:cNvPicPr>
          <p:nvPr/>
        </p:nvPicPr>
        <p:blipFill>
          <a:blip r:embed="rId4"/>
          <a:srcRect/>
          <a:stretch>
            <a:fillRect/>
          </a:stretch>
        </p:blipFill>
        <p:spPr bwMode="auto">
          <a:xfrm>
            <a:off x="3336923" y="1845669"/>
            <a:ext cx="1512168" cy="1208068"/>
          </a:xfrm>
          <a:prstGeom prst="rect">
            <a:avLst/>
          </a:prstGeom>
          <a:noFill/>
          <a:ln w="9525" algn="in">
            <a:noFill/>
            <a:miter lim="800000"/>
            <a:headEnd/>
            <a:tailEnd/>
          </a:ln>
        </p:spPr>
      </p:pic>
      <p:pic>
        <p:nvPicPr>
          <p:cNvPr id="7" name="Picture 10" descr="VVtLogo1_P_preview[1]"/>
          <p:cNvPicPr>
            <a:picLocks noChangeAspect="1" noChangeArrowheads="1"/>
          </p:cNvPicPr>
          <p:nvPr/>
        </p:nvPicPr>
        <p:blipFill>
          <a:blip r:embed="rId5"/>
          <a:srcRect l="25905" r="26221" b="35442"/>
          <a:stretch>
            <a:fillRect/>
          </a:stretch>
        </p:blipFill>
        <p:spPr bwMode="auto">
          <a:xfrm>
            <a:off x="5029723" y="1584002"/>
            <a:ext cx="1967791" cy="1523197"/>
          </a:xfrm>
          <a:prstGeom prst="rect">
            <a:avLst/>
          </a:prstGeom>
          <a:noFill/>
          <a:ln w="9525" algn="in">
            <a:noFill/>
            <a:miter lim="800000"/>
            <a:headEnd/>
            <a:tailEnd/>
          </a:ln>
        </p:spPr>
      </p:pic>
      <p:pic>
        <p:nvPicPr>
          <p:cNvPr id="8" name="Picture 23" descr="chanel2[1]"/>
          <p:cNvPicPr>
            <a:picLocks noChangeAspect="1" noChangeArrowheads="1"/>
          </p:cNvPicPr>
          <p:nvPr/>
        </p:nvPicPr>
        <p:blipFill>
          <a:blip r:embed="rId6"/>
          <a:srcRect/>
          <a:stretch>
            <a:fillRect/>
          </a:stretch>
        </p:blipFill>
        <p:spPr bwMode="auto">
          <a:xfrm rot="615513">
            <a:off x="3336923" y="3374133"/>
            <a:ext cx="1512168" cy="1225679"/>
          </a:xfrm>
          <a:prstGeom prst="rect">
            <a:avLst/>
          </a:prstGeom>
          <a:noFill/>
          <a:ln w="9525" algn="in">
            <a:solidFill>
              <a:srgbClr val="000000"/>
            </a:solidFill>
            <a:miter lim="800000"/>
            <a:headEnd/>
            <a:tailEnd/>
          </a:ln>
        </p:spPr>
      </p:pic>
      <p:pic>
        <p:nvPicPr>
          <p:cNvPr id="9" name="Picture 12" descr="xbox-logo[1]"/>
          <p:cNvPicPr>
            <a:picLocks noChangeAspect="1" noChangeArrowheads="1"/>
          </p:cNvPicPr>
          <p:nvPr/>
        </p:nvPicPr>
        <p:blipFill>
          <a:blip r:embed="rId7"/>
          <a:srcRect l="10869" r="8696" b="30124"/>
          <a:stretch>
            <a:fillRect/>
          </a:stretch>
        </p:blipFill>
        <p:spPr bwMode="auto">
          <a:xfrm>
            <a:off x="751918" y="5382855"/>
            <a:ext cx="1331913" cy="973137"/>
          </a:xfrm>
          <a:prstGeom prst="rect">
            <a:avLst/>
          </a:prstGeom>
          <a:noFill/>
          <a:ln w="9525" algn="in">
            <a:noFill/>
            <a:miter lim="800000"/>
            <a:headEnd/>
            <a:tailEnd/>
          </a:ln>
        </p:spPr>
      </p:pic>
      <p:pic>
        <p:nvPicPr>
          <p:cNvPr id="10" name="Picture 28" descr="pharmacy_logo"/>
          <p:cNvPicPr>
            <a:picLocks noChangeAspect="1" noChangeArrowheads="1"/>
          </p:cNvPicPr>
          <p:nvPr/>
        </p:nvPicPr>
        <p:blipFill>
          <a:blip r:embed="rId8"/>
          <a:srcRect/>
          <a:stretch>
            <a:fillRect/>
          </a:stretch>
        </p:blipFill>
        <p:spPr bwMode="auto">
          <a:xfrm>
            <a:off x="7347834" y="1576718"/>
            <a:ext cx="1584176" cy="1581383"/>
          </a:xfrm>
          <a:prstGeom prst="rect">
            <a:avLst/>
          </a:prstGeom>
          <a:noFill/>
          <a:ln w="9525" algn="in">
            <a:noFill/>
            <a:miter lim="800000"/>
            <a:headEnd/>
            <a:tailEnd/>
          </a:ln>
        </p:spPr>
      </p:pic>
      <p:pic>
        <p:nvPicPr>
          <p:cNvPr id="11" name="Picture 17" descr="applelogo[1]"/>
          <p:cNvPicPr>
            <a:picLocks noChangeAspect="1" noChangeArrowheads="1"/>
          </p:cNvPicPr>
          <p:nvPr/>
        </p:nvPicPr>
        <p:blipFill>
          <a:blip r:embed="rId9" cstate="print"/>
          <a:srcRect/>
          <a:stretch>
            <a:fillRect/>
          </a:stretch>
        </p:blipFill>
        <p:spPr bwMode="auto">
          <a:xfrm>
            <a:off x="6448816" y="3088195"/>
            <a:ext cx="1368152" cy="1477604"/>
          </a:xfrm>
          <a:prstGeom prst="rect">
            <a:avLst/>
          </a:prstGeom>
          <a:noFill/>
          <a:ln w="9525" algn="in">
            <a:noFill/>
            <a:miter lim="800000"/>
            <a:headEnd/>
            <a:tailEnd/>
          </a:ln>
        </p:spPr>
      </p:pic>
      <p:pic>
        <p:nvPicPr>
          <p:cNvPr id="12" name="Picture 19" descr="Walkman_logo[1]"/>
          <p:cNvPicPr>
            <a:picLocks noChangeAspect="1" noChangeArrowheads="1"/>
          </p:cNvPicPr>
          <p:nvPr/>
        </p:nvPicPr>
        <p:blipFill>
          <a:blip r:embed="rId10"/>
          <a:srcRect l="10609" r="12474" b="29739"/>
          <a:stretch>
            <a:fillRect/>
          </a:stretch>
        </p:blipFill>
        <p:spPr bwMode="auto">
          <a:xfrm rot="1340757">
            <a:off x="2987824" y="5082532"/>
            <a:ext cx="2650944" cy="1323974"/>
          </a:xfrm>
          <a:prstGeom prst="rect">
            <a:avLst/>
          </a:prstGeom>
          <a:noFill/>
          <a:ln w="9525" algn="in">
            <a:noFill/>
            <a:miter lim="800000"/>
            <a:headEnd/>
            <a:tailEnd/>
          </a:ln>
        </p:spPr>
      </p:pic>
      <p:pic>
        <p:nvPicPr>
          <p:cNvPr id="13" name="Picture 26" descr="HMV"/>
          <p:cNvPicPr>
            <a:picLocks noChangeAspect="1" noChangeArrowheads="1"/>
          </p:cNvPicPr>
          <p:nvPr/>
        </p:nvPicPr>
        <p:blipFill>
          <a:blip r:embed="rId11"/>
          <a:srcRect b="35747"/>
          <a:stretch>
            <a:fillRect/>
          </a:stretch>
        </p:blipFill>
        <p:spPr bwMode="auto">
          <a:xfrm rot="21065454">
            <a:off x="6732487" y="4942949"/>
            <a:ext cx="2199523" cy="1413043"/>
          </a:xfrm>
          <a:prstGeom prst="rect">
            <a:avLst/>
          </a:prstGeom>
          <a:ln>
            <a:headEnd/>
            <a:tailEnd/>
          </a:ln>
        </p:spPr>
        <p:style>
          <a:lnRef idx="1">
            <a:schemeClr val="accent1"/>
          </a:lnRef>
          <a:fillRef idx="2">
            <a:schemeClr val="accent1"/>
          </a:fillRef>
          <a:effectRef idx="1">
            <a:schemeClr val="accent1"/>
          </a:effectRef>
          <a:fontRef idx="minor">
            <a:schemeClr val="dk1"/>
          </a:fontRef>
        </p:style>
      </p:pic>
    </p:spTree>
    <p:extLst>
      <p:ext uri="{BB962C8B-B14F-4D97-AF65-F5344CB8AC3E}">
        <p14:creationId xmlns:p14="http://schemas.microsoft.com/office/powerpoint/2010/main" val="22470958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par>
                                <p:cTn id="39" presetID="55" presetClass="entr" presetSubtype="0" fill="hold" nodeType="withEffect">
                                  <p:stCondLst>
                                    <p:cond delay="0"/>
                                  </p:stCondLst>
                                  <p:childTnLst>
                                    <p:set>
                                      <p:cBhvr>
                                        <p:cTn id="40" dur="1" fill="hold">
                                          <p:stCondLst>
                                            <p:cond delay="0"/>
                                          </p:stCondLst>
                                        </p:cTn>
                                        <p:tgtEl>
                                          <p:spTgt spid="6"/>
                                        </p:tgtEl>
                                        <p:attrNameLst>
                                          <p:attrName>style.visibility</p:attrName>
                                        </p:attrNameLst>
                                      </p:cBhvr>
                                      <p:to>
                                        <p:strVal val="visible"/>
                                      </p:to>
                                    </p:set>
                                    <p:anim calcmode="lin" valueType="num">
                                      <p:cBhvr>
                                        <p:cTn id="41" dur="1000" fill="hold"/>
                                        <p:tgtEl>
                                          <p:spTgt spid="6"/>
                                        </p:tgtEl>
                                        <p:attrNameLst>
                                          <p:attrName>ppt_w</p:attrName>
                                        </p:attrNameLst>
                                      </p:cBhvr>
                                      <p:tavLst>
                                        <p:tav tm="0">
                                          <p:val>
                                            <p:strVal val="#ppt_w*0.70"/>
                                          </p:val>
                                        </p:tav>
                                        <p:tav tm="100000">
                                          <p:val>
                                            <p:strVal val="#ppt_w"/>
                                          </p:val>
                                        </p:tav>
                                      </p:tavLst>
                                    </p:anim>
                                    <p:anim calcmode="lin" valueType="num">
                                      <p:cBhvr>
                                        <p:cTn id="42" dur="1000" fill="hold"/>
                                        <p:tgtEl>
                                          <p:spTgt spid="6"/>
                                        </p:tgtEl>
                                        <p:attrNameLst>
                                          <p:attrName>ppt_h</p:attrName>
                                        </p:attrNameLst>
                                      </p:cBhvr>
                                      <p:tavLst>
                                        <p:tav tm="0">
                                          <p:val>
                                            <p:strVal val="#ppt_h"/>
                                          </p:val>
                                        </p:tav>
                                        <p:tav tm="100000">
                                          <p:val>
                                            <p:strVal val="#ppt_h"/>
                                          </p:val>
                                        </p:tav>
                                      </p:tavLst>
                                    </p:anim>
                                    <p:animEffect transition="in" filter="fade">
                                      <p:cBhvr>
                                        <p:cTn id="43" dur="1000"/>
                                        <p:tgtEl>
                                          <p:spTgt spid="6"/>
                                        </p:tgtEl>
                                      </p:cBhvr>
                                    </p:animEffect>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wipe(down)">
                                      <p:cBhvr>
                                        <p:cTn id="48" dur="580">
                                          <p:stCondLst>
                                            <p:cond delay="0"/>
                                          </p:stCondLst>
                                        </p:cTn>
                                        <p:tgtEl>
                                          <p:spTgt spid="7"/>
                                        </p:tgtEl>
                                      </p:cBhvr>
                                    </p:animEffect>
                                    <p:anim calcmode="lin" valueType="num">
                                      <p:cBhvr>
                                        <p:cTn id="49"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54" dur="26">
                                          <p:stCondLst>
                                            <p:cond delay="650"/>
                                          </p:stCondLst>
                                        </p:cTn>
                                        <p:tgtEl>
                                          <p:spTgt spid="7"/>
                                        </p:tgtEl>
                                      </p:cBhvr>
                                      <p:to x="100000" y="60000"/>
                                    </p:animScale>
                                    <p:animScale>
                                      <p:cBhvr>
                                        <p:cTn id="55" dur="166" decel="50000">
                                          <p:stCondLst>
                                            <p:cond delay="676"/>
                                          </p:stCondLst>
                                        </p:cTn>
                                        <p:tgtEl>
                                          <p:spTgt spid="7"/>
                                        </p:tgtEl>
                                      </p:cBhvr>
                                      <p:to x="100000" y="100000"/>
                                    </p:animScale>
                                    <p:animScale>
                                      <p:cBhvr>
                                        <p:cTn id="56" dur="26">
                                          <p:stCondLst>
                                            <p:cond delay="1312"/>
                                          </p:stCondLst>
                                        </p:cTn>
                                        <p:tgtEl>
                                          <p:spTgt spid="7"/>
                                        </p:tgtEl>
                                      </p:cBhvr>
                                      <p:to x="100000" y="80000"/>
                                    </p:animScale>
                                    <p:animScale>
                                      <p:cBhvr>
                                        <p:cTn id="57" dur="166" decel="50000">
                                          <p:stCondLst>
                                            <p:cond delay="1338"/>
                                          </p:stCondLst>
                                        </p:cTn>
                                        <p:tgtEl>
                                          <p:spTgt spid="7"/>
                                        </p:tgtEl>
                                      </p:cBhvr>
                                      <p:to x="100000" y="100000"/>
                                    </p:animScale>
                                    <p:animScale>
                                      <p:cBhvr>
                                        <p:cTn id="58" dur="26">
                                          <p:stCondLst>
                                            <p:cond delay="1642"/>
                                          </p:stCondLst>
                                        </p:cTn>
                                        <p:tgtEl>
                                          <p:spTgt spid="7"/>
                                        </p:tgtEl>
                                      </p:cBhvr>
                                      <p:to x="100000" y="90000"/>
                                    </p:animScale>
                                    <p:animScale>
                                      <p:cBhvr>
                                        <p:cTn id="59" dur="166" decel="50000">
                                          <p:stCondLst>
                                            <p:cond delay="1668"/>
                                          </p:stCondLst>
                                        </p:cTn>
                                        <p:tgtEl>
                                          <p:spTgt spid="7"/>
                                        </p:tgtEl>
                                      </p:cBhvr>
                                      <p:to x="100000" y="100000"/>
                                    </p:animScale>
                                    <p:animScale>
                                      <p:cBhvr>
                                        <p:cTn id="60" dur="26">
                                          <p:stCondLst>
                                            <p:cond delay="1808"/>
                                          </p:stCondLst>
                                        </p:cTn>
                                        <p:tgtEl>
                                          <p:spTgt spid="7"/>
                                        </p:tgtEl>
                                      </p:cBhvr>
                                      <p:to x="100000" y="95000"/>
                                    </p:animScale>
                                    <p:animScale>
                                      <p:cBhvr>
                                        <p:cTn id="61" dur="166" decel="50000">
                                          <p:stCondLst>
                                            <p:cond delay="1834"/>
                                          </p:stCondLst>
                                        </p:cTn>
                                        <p:tgtEl>
                                          <p:spTgt spid="7"/>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nodeType="clickEffect">
                                  <p:stCondLst>
                                    <p:cond delay="0"/>
                                  </p:stCondLst>
                                  <p:childTnLst>
                                    <p:set>
                                      <p:cBhvr>
                                        <p:cTn id="65" dur="1" fill="hold">
                                          <p:stCondLst>
                                            <p:cond delay="0"/>
                                          </p:stCondLst>
                                        </p:cTn>
                                        <p:tgtEl>
                                          <p:spTgt spid="8"/>
                                        </p:tgtEl>
                                        <p:attrNameLst>
                                          <p:attrName>style.visibility</p:attrName>
                                        </p:attrNameLst>
                                      </p:cBhvr>
                                      <p:to>
                                        <p:strVal val="visible"/>
                                      </p:to>
                                    </p:set>
                                    <p:animEffect transition="in" filter="wipe(down)">
                                      <p:cBhvr>
                                        <p:cTn id="66" dur="580">
                                          <p:stCondLst>
                                            <p:cond delay="0"/>
                                          </p:stCondLst>
                                        </p:cTn>
                                        <p:tgtEl>
                                          <p:spTgt spid="8"/>
                                        </p:tgtEl>
                                      </p:cBhvr>
                                    </p:animEffect>
                                    <p:anim calcmode="lin" valueType="num">
                                      <p:cBhvr>
                                        <p:cTn id="67"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72" dur="26">
                                          <p:stCondLst>
                                            <p:cond delay="650"/>
                                          </p:stCondLst>
                                        </p:cTn>
                                        <p:tgtEl>
                                          <p:spTgt spid="8"/>
                                        </p:tgtEl>
                                      </p:cBhvr>
                                      <p:to x="100000" y="60000"/>
                                    </p:animScale>
                                    <p:animScale>
                                      <p:cBhvr>
                                        <p:cTn id="73" dur="166" decel="50000">
                                          <p:stCondLst>
                                            <p:cond delay="676"/>
                                          </p:stCondLst>
                                        </p:cTn>
                                        <p:tgtEl>
                                          <p:spTgt spid="8"/>
                                        </p:tgtEl>
                                      </p:cBhvr>
                                      <p:to x="100000" y="100000"/>
                                    </p:animScale>
                                    <p:animScale>
                                      <p:cBhvr>
                                        <p:cTn id="74" dur="26">
                                          <p:stCondLst>
                                            <p:cond delay="1312"/>
                                          </p:stCondLst>
                                        </p:cTn>
                                        <p:tgtEl>
                                          <p:spTgt spid="8"/>
                                        </p:tgtEl>
                                      </p:cBhvr>
                                      <p:to x="100000" y="80000"/>
                                    </p:animScale>
                                    <p:animScale>
                                      <p:cBhvr>
                                        <p:cTn id="75" dur="166" decel="50000">
                                          <p:stCondLst>
                                            <p:cond delay="1338"/>
                                          </p:stCondLst>
                                        </p:cTn>
                                        <p:tgtEl>
                                          <p:spTgt spid="8"/>
                                        </p:tgtEl>
                                      </p:cBhvr>
                                      <p:to x="100000" y="100000"/>
                                    </p:animScale>
                                    <p:animScale>
                                      <p:cBhvr>
                                        <p:cTn id="76" dur="26">
                                          <p:stCondLst>
                                            <p:cond delay="1642"/>
                                          </p:stCondLst>
                                        </p:cTn>
                                        <p:tgtEl>
                                          <p:spTgt spid="8"/>
                                        </p:tgtEl>
                                      </p:cBhvr>
                                      <p:to x="100000" y="90000"/>
                                    </p:animScale>
                                    <p:animScale>
                                      <p:cBhvr>
                                        <p:cTn id="77" dur="166" decel="50000">
                                          <p:stCondLst>
                                            <p:cond delay="1668"/>
                                          </p:stCondLst>
                                        </p:cTn>
                                        <p:tgtEl>
                                          <p:spTgt spid="8"/>
                                        </p:tgtEl>
                                      </p:cBhvr>
                                      <p:to x="100000" y="100000"/>
                                    </p:animScale>
                                    <p:animScale>
                                      <p:cBhvr>
                                        <p:cTn id="78" dur="26">
                                          <p:stCondLst>
                                            <p:cond delay="1808"/>
                                          </p:stCondLst>
                                        </p:cTn>
                                        <p:tgtEl>
                                          <p:spTgt spid="8"/>
                                        </p:tgtEl>
                                      </p:cBhvr>
                                      <p:to x="100000" y="95000"/>
                                    </p:animScale>
                                    <p:animScale>
                                      <p:cBhvr>
                                        <p:cTn id="79" dur="166" decel="50000">
                                          <p:stCondLst>
                                            <p:cond delay="1834"/>
                                          </p:stCondLst>
                                        </p:cTn>
                                        <p:tgtEl>
                                          <p:spTgt spid="8"/>
                                        </p:tgtEl>
                                      </p:cBhvr>
                                      <p:to x="100000" y="100000"/>
                                    </p:animScale>
                                  </p:childTnLst>
                                </p:cTn>
                              </p:par>
                            </p:childTnLst>
                          </p:cTn>
                        </p:par>
                      </p:childTnLst>
                    </p:cTn>
                  </p:par>
                  <p:par>
                    <p:cTn id="80" fill="hold">
                      <p:stCondLst>
                        <p:cond delay="indefinite"/>
                      </p:stCondLst>
                      <p:childTnLst>
                        <p:par>
                          <p:cTn id="81" fill="hold">
                            <p:stCondLst>
                              <p:cond delay="0"/>
                            </p:stCondLst>
                            <p:childTnLst>
                              <p:par>
                                <p:cTn id="82" presetID="26" presetClass="entr" presetSubtype="0" fill="hold" nodeType="clickEffect">
                                  <p:stCondLst>
                                    <p:cond delay="0"/>
                                  </p:stCondLst>
                                  <p:childTnLst>
                                    <p:set>
                                      <p:cBhvr>
                                        <p:cTn id="83" dur="1" fill="hold">
                                          <p:stCondLst>
                                            <p:cond delay="0"/>
                                          </p:stCondLst>
                                        </p:cTn>
                                        <p:tgtEl>
                                          <p:spTgt spid="9"/>
                                        </p:tgtEl>
                                        <p:attrNameLst>
                                          <p:attrName>style.visibility</p:attrName>
                                        </p:attrNameLst>
                                      </p:cBhvr>
                                      <p:to>
                                        <p:strVal val="visible"/>
                                      </p:to>
                                    </p:set>
                                    <p:animEffect transition="in" filter="wipe(down)">
                                      <p:cBhvr>
                                        <p:cTn id="84" dur="580">
                                          <p:stCondLst>
                                            <p:cond delay="0"/>
                                          </p:stCondLst>
                                        </p:cTn>
                                        <p:tgtEl>
                                          <p:spTgt spid="9"/>
                                        </p:tgtEl>
                                      </p:cBhvr>
                                    </p:animEffect>
                                    <p:anim calcmode="lin" valueType="num">
                                      <p:cBhvr>
                                        <p:cTn id="85"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86"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87"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88"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89"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90" dur="26">
                                          <p:stCondLst>
                                            <p:cond delay="650"/>
                                          </p:stCondLst>
                                        </p:cTn>
                                        <p:tgtEl>
                                          <p:spTgt spid="9"/>
                                        </p:tgtEl>
                                      </p:cBhvr>
                                      <p:to x="100000" y="60000"/>
                                    </p:animScale>
                                    <p:animScale>
                                      <p:cBhvr>
                                        <p:cTn id="91" dur="166" decel="50000">
                                          <p:stCondLst>
                                            <p:cond delay="676"/>
                                          </p:stCondLst>
                                        </p:cTn>
                                        <p:tgtEl>
                                          <p:spTgt spid="9"/>
                                        </p:tgtEl>
                                      </p:cBhvr>
                                      <p:to x="100000" y="100000"/>
                                    </p:animScale>
                                    <p:animScale>
                                      <p:cBhvr>
                                        <p:cTn id="92" dur="26">
                                          <p:stCondLst>
                                            <p:cond delay="1312"/>
                                          </p:stCondLst>
                                        </p:cTn>
                                        <p:tgtEl>
                                          <p:spTgt spid="9"/>
                                        </p:tgtEl>
                                      </p:cBhvr>
                                      <p:to x="100000" y="80000"/>
                                    </p:animScale>
                                    <p:animScale>
                                      <p:cBhvr>
                                        <p:cTn id="93" dur="166" decel="50000">
                                          <p:stCondLst>
                                            <p:cond delay="1338"/>
                                          </p:stCondLst>
                                        </p:cTn>
                                        <p:tgtEl>
                                          <p:spTgt spid="9"/>
                                        </p:tgtEl>
                                      </p:cBhvr>
                                      <p:to x="100000" y="100000"/>
                                    </p:animScale>
                                    <p:animScale>
                                      <p:cBhvr>
                                        <p:cTn id="94" dur="26">
                                          <p:stCondLst>
                                            <p:cond delay="1642"/>
                                          </p:stCondLst>
                                        </p:cTn>
                                        <p:tgtEl>
                                          <p:spTgt spid="9"/>
                                        </p:tgtEl>
                                      </p:cBhvr>
                                      <p:to x="100000" y="90000"/>
                                    </p:animScale>
                                    <p:animScale>
                                      <p:cBhvr>
                                        <p:cTn id="95" dur="166" decel="50000">
                                          <p:stCondLst>
                                            <p:cond delay="1668"/>
                                          </p:stCondLst>
                                        </p:cTn>
                                        <p:tgtEl>
                                          <p:spTgt spid="9"/>
                                        </p:tgtEl>
                                      </p:cBhvr>
                                      <p:to x="100000" y="100000"/>
                                    </p:animScale>
                                    <p:animScale>
                                      <p:cBhvr>
                                        <p:cTn id="96" dur="26">
                                          <p:stCondLst>
                                            <p:cond delay="1808"/>
                                          </p:stCondLst>
                                        </p:cTn>
                                        <p:tgtEl>
                                          <p:spTgt spid="9"/>
                                        </p:tgtEl>
                                      </p:cBhvr>
                                      <p:to x="100000" y="95000"/>
                                    </p:animScale>
                                    <p:animScale>
                                      <p:cBhvr>
                                        <p:cTn id="97" dur="166" decel="50000">
                                          <p:stCondLst>
                                            <p:cond delay="1834"/>
                                          </p:stCondLst>
                                        </p:cTn>
                                        <p:tgtEl>
                                          <p:spTgt spid="9"/>
                                        </p:tgtEl>
                                      </p:cBhvr>
                                      <p:to x="100000" y="100000"/>
                                    </p:animScale>
                                  </p:childTnLst>
                                </p:cTn>
                              </p:par>
                            </p:childTnLst>
                          </p:cTn>
                        </p:par>
                      </p:childTnLst>
                    </p:cTn>
                  </p:par>
                  <p:par>
                    <p:cTn id="98" fill="hold">
                      <p:stCondLst>
                        <p:cond delay="indefinite"/>
                      </p:stCondLst>
                      <p:childTnLst>
                        <p:par>
                          <p:cTn id="99" fill="hold">
                            <p:stCondLst>
                              <p:cond delay="0"/>
                            </p:stCondLst>
                            <p:childTnLst>
                              <p:par>
                                <p:cTn id="100" presetID="26" presetClass="entr" presetSubtype="0" fill="hold" nodeType="clickEffect">
                                  <p:stCondLst>
                                    <p:cond delay="0"/>
                                  </p:stCondLst>
                                  <p:childTnLst>
                                    <p:set>
                                      <p:cBhvr>
                                        <p:cTn id="101" dur="1" fill="hold">
                                          <p:stCondLst>
                                            <p:cond delay="0"/>
                                          </p:stCondLst>
                                        </p:cTn>
                                        <p:tgtEl>
                                          <p:spTgt spid="10"/>
                                        </p:tgtEl>
                                        <p:attrNameLst>
                                          <p:attrName>style.visibility</p:attrName>
                                        </p:attrNameLst>
                                      </p:cBhvr>
                                      <p:to>
                                        <p:strVal val="visible"/>
                                      </p:to>
                                    </p:set>
                                    <p:animEffect transition="in" filter="wipe(down)">
                                      <p:cBhvr>
                                        <p:cTn id="102" dur="580">
                                          <p:stCondLst>
                                            <p:cond delay="0"/>
                                          </p:stCondLst>
                                        </p:cTn>
                                        <p:tgtEl>
                                          <p:spTgt spid="10"/>
                                        </p:tgtEl>
                                      </p:cBhvr>
                                    </p:animEffect>
                                    <p:anim calcmode="lin" valueType="num">
                                      <p:cBhvr>
                                        <p:cTn id="103"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04"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5"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06"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07"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08" dur="26">
                                          <p:stCondLst>
                                            <p:cond delay="650"/>
                                          </p:stCondLst>
                                        </p:cTn>
                                        <p:tgtEl>
                                          <p:spTgt spid="10"/>
                                        </p:tgtEl>
                                      </p:cBhvr>
                                      <p:to x="100000" y="60000"/>
                                    </p:animScale>
                                    <p:animScale>
                                      <p:cBhvr>
                                        <p:cTn id="109" dur="166" decel="50000">
                                          <p:stCondLst>
                                            <p:cond delay="676"/>
                                          </p:stCondLst>
                                        </p:cTn>
                                        <p:tgtEl>
                                          <p:spTgt spid="10"/>
                                        </p:tgtEl>
                                      </p:cBhvr>
                                      <p:to x="100000" y="100000"/>
                                    </p:animScale>
                                    <p:animScale>
                                      <p:cBhvr>
                                        <p:cTn id="110" dur="26">
                                          <p:stCondLst>
                                            <p:cond delay="1312"/>
                                          </p:stCondLst>
                                        </p:cTn>
                                        <p:tgtEl>
                                          <p:spTgt spid="10"/>
                                        </p:tgtEl>
                                      </p:cBhvr>
                                      <p:to x="100000" y="80000"/>
                                    </p:animScale>
                                    <p:animScale>
                                      <p:cBhvr>
                                        <p:cTn id="111" dur="166" decel="50000">
                                          <p:stCondLst>
                                            <p:cond delay="1338"/>
                                          </p:stCondLst>
                                        </p:cTn>
                                        <p:tgtEl>
                                          <p:spTgt spid="10"/>
                                        </p:tgtEl>
                                      </p:cBhvr>
                                      <p:to x="100000" y="100000"/>
                                    </p:animScale>
                                    <p:animScale>
                                      <p:cBhvr>
                                        <p:cTn id="112" dur="26">
                                          <p:stCondLst>
                                            <p:cond delay="1642"/>
                                          </p:stCondLst>
                                        </p:cTn>
                                        <p:tgtEl>
                                          <p:spTgt spid="10"/>
                                        </p:tgtEl>
                                      </p:cBhvr>
                                      <p:to x="100000" y="90000"/>
                                    </p:animScale>
                                    <p:animScale>
                                      <p:cBhvr>
                                        <p:cTn id="113" dur="166" decel="50000">
                                          <p:stCondLst>
                                            <p:cond delay="1668"/>
                                          </p:stCondLst>
                                        </p:cTn>
                                        <p:tgtEl>
                                          <p:spTgt spid="10"/>
                                        </p:tgtEl>
                                      </p:cBhvr>
                                      <p:to x="100000" y="100000"/>
                                    </p:animScale>
                                    <p:animScale>
                                      <p:cBhvr>
                                        <p:cTn id="114" dur="26">
                                          <p:stCondLst>
                                            <p:cond delay="1808"/>
                                          </p:stCondLst>
                                        </p:cTn>
                                        <p:tgtEl>
                                          <p:spTgt spid="10"/>
                                        </p:tgtEl>
                                      </p:cBhvr>
                                      <p:to x="100000" y="95000"/>
                                    </p:animScale>
                                    <p:animScale>
                                      <p:cBhvr>
                                        <p:cTn id="115" dur="166" decel="50000">
                                          <p:stCondLst>
                                            <p:cond delay="1834"/>
                                          </p:stCondLst>
                                        </p:cTn>
                                        <p:tgtEl>
                                          <p:spTgt spid="10"/>
                                        </p:tgtEl>
                                      </p:cBhvr>
                                      <p:to x="100000" y="100000"/>
                                    </p:animScale>
                                  </p:childTnLst>
                                </p:cTn>
                              </p:par>
                            </p:childTnLst>
                          </p:cTn>
                        </p:par>
                      </p:childTnLst>
                    </p:cTn>
                  </p:par>
                  <p:par>
                    <p:cTn id="116" fill="hold">
                      <p:stCondLst>
                        <p:cond delay="indefinite"/>
                      </p:stCondLst>
                      <p:childTnLst>
                        <p:par>
                          <p:cTn id="117" fill="hold">
                            <p:stCondLst>
                              <p:cond delay="0"/>
                            </p:stCondLst>
                            <p:childTnLst>
                              <p:par>
                                <p:cTn id="118" presetID="26" presetClass="entr" presetSubtype="0" fill="hold" nodeType="clickEffect">
                                  <p:stCondLst>
                                    <p:cond delay="0"/>
                                  </p:stCondLst>
                                  <p:childTnLst>
                                    <p:set>
                                      <p:cBhvr>
                                        <p:cTn id="119" dur="1" fill="hold">
                                          <p:stCondLst>
                                            <p:cond delay="0"/>
                                          </p:stCondLst>
                                        </p:cTn>
                                        <p:tgtEl>
                                          <p:spTgt spid="11"/>
                                        </p:tgtEl>
                                        <p:attrNameLst>
                                          <p:attrName>style.visibility</p:attrName>
                                        </p:attrNameLst>
                                      </p:cBhvr>
                                      <p:to>
                                        <p:strVal val="visible"/>
                                      </p:to>
                                    </p:set>
                                    <p:animEffect transition="in" filter="wipe(down)">
                                      <p:cBhvr>
                                        <p:cTn id="120" dur="580">
                                          <p:stCondLst>
                                            <p:cond delay="0"/>
                                          </p:stCondLst>
                                        </p:cTn>
                                        <p:tgtEl>
                                          <p:spTgt spid="11"/>
                                        </p:tgtEl>
                                      </p:cBhvr>
                                    </p:animEffect>
                                    <p:anim calcmode="lin" valueType="num">
                                      <p:cBhvr>
                                        <p:cTn id="121"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22"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23"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24"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25"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26" dur="26">
                                          <p:stCondLst>
                                            <p:cond delay="650"/>
                                          </p:stCondLst>
                                        </p:cTn>
                                        <p:tgtEl>
                                          <p:spTgt spid="11"/>
                                        </p:tgtEl>
                                      </p:cBhvr>
                                      <p:to x="100000" y="60000"/>
                                    </p:animScale>
                                    <p:animScale>
                                      <p:cBhvr>
                                        <p:cTn id="127" dur="166" decel="50000">
                                          <p:stCondLst>
                                            <p:cond delay="676"/>
                                          </p:stCondLst>
                                        </p:cTn>
                                        <p:tgtEl>
                                          <p:spTgt spid="11"/>
                                        </p:tgtEl>
                                      </p:cBhvr>
                                      <p:to x="100000" y="100000"/>
                                    </p:animScale>
                                    <p:animScale>
                                      <p:cBhvr>
                                        <p:cTn id="128" dur="26">
                                          <p:stCondLst>
                                            <p:cond delay="1312"/>
                                          </p:stCondLst>
                                        </p:cTn>
                                        <p:tgtEl>
                                          <p:spTgt spid="11"/>
                                        </p:tgtEl>
                                      </p:cBhvr>
                                      <p:to x="100000" y="80000"/>
                                    </p:animScale>
                                    <p:animScale>
                                      <p:cBhvr>
                                        <p:cTn id="129" dur="166" decel="50000">
                                          <p:stCondLst>
                                            <p:cond delay="1338"/>
                                          </p:stCondLst>
                                        </p:cTn>
                                        <p:tgtEl>
                                          <p:spTgt spid="11"/>
                                        </p:tgtEl>
                                      </p:cBhvr>
                                      <p:to x="100000" y="100000"/>
                                    </p:animScale>
                                    <p:animScale>
                                      <p:cBhvr>
                                        <p:cTn id="130" dur="26">
                                          <p:stCondLst>
                                            <p:cond delay="1642"/>
                                          </p:stCondLst>
                                        </p:cTn>
                                        <p:tgtEl>
                                          <p:spTgt spid="11"/>
                                        </p:tgtEl>
                                      </p:cBhvr>
                                      <p:to x="100000" y="90000"/>
                                    </p:animScale>
                                    <p:animScale>
                                      <p:cBhvr>
                                        <p:cTn id="131" dur="166" decel="50000">
                                          <p:stCondLst>
                                            <p:cond delay="1668"/>
                                          </p:stCondLst>
                                        </p:cTn>
                                        <p:tgtEl>
                                          <p:spTgt spid="11"/>
                                        </p:tgtEl>
                                      </p:cBhvr>
                                      <p:to x="100000" y="100000"/>
                                    </p:animScale>
                                    <p:animScale>
                                      <p:cBhvr>
                                        <p:cTn id="132" dur="26">
                                          <p:stCondLst>
                                            <p:cond delay="1808"/>
                                          </p:stCondLst>
                                        </p:cTn>
                                        <p:tgtEl>
                                          <p:spTgt spid="11"/>
                                        </p:tgtEl>
                                      </p:cBhvr>
                                      <p:to x="100000" y="95000"/>
                                    </p:animScale>
                                    <p:animScale>
                                      <p:cBhvr>
                                        <p:cTn id="133" dur="166" decel="50000">
                                          <p:stCondLst>
                                            <p:cond delay="1834"/>
                                          </p:stCondLst>
                                        </p:cTn>
                                        <p:tgtEl>
                                          <p:spTgt spid="11"/>
                                        </p:tgtEl>
                                      </p:cBhvr>
                                      <p:to x="100000" y="100000"/>
                                    </p:animScale>
                                  </p:childTnLst>
                                </p:cTn>
                              </p:par>
                            </p:childTnLst>
                          </p:cTn>
                        </p:par>
                      </p:childTnLst>
                    </p:cTn>
                  </p:par>
                  <p:par>
                    <p:cTn id="134" fill="hold">
                      <p:stCondLst>
                        <p:cond delay="indefinite"/>
                      </p:stCondLst>
                      <p:childTnLst>
                        <p:par>
                          <p:cTn id="135" fill="hold">
                            <p:stCondLst>
                              <p:cond delay="0"/>
                            </p:stCondLst>
                            <p:childTnLst>
                              <p:par>
                                <p:cTn id="136" presetID="26" presetClass="entr" presetSubtype="0" fill="hold" nodeType="clickEffect">
                                  <p:stCondLst>
                                    <p:cond delay="0"/>
                                  </p:stCondLst>
                                  <p:childTnLst>
                                    <p:set>
                                      <p:cBhvr>
                                        <p:cTn id="137" dur="1" fill="hold">
                                          <p:stCondLst>
                                            <p:cond delay="0"/>
                                          </p:stCondLst>
                                        </p:cTn>
                                        <p:tgtEl>
                                          <p:spTgt spid="12"/>
                                        </p:tgtEl>
                                        <p:attrNameLst>
                                          <p:attrName>style.visibility</p:attrName>
                                        </p:attrNameLst>
                                      </p:cBhvr>
                                      <p:to>
                                        <p:strVal val="visible"/>
                                      </p:to>
                                    </p:set>
                                    <p:animEffect transition="in" filter="wipe(down)">
                                      <p:cBhvr>
                                        <p:cTn id="138" dur="580">
                                          <p:stCondLst>
                                            <p:cond delay="0"/>
                                          </p:stCondLst>
                                        </p:cTn>
                                        <p:tgtEl>
                                          <p:spTgt spid="12"/>
                                        </p:tgtEl>
                                      </p:cBhvr>
                                    </p:animEffect>
                                    <p:anim calcmode="lin" valueType="num">
                                      <p:cBhvr>
                                        <p:cTn id="139"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40"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41"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42"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43"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44" dur="26">
                                          <p:stCondLst>
                                            <p:cond delay="650"/>
                                          </p:stCondLst>
                                        </p:cTn>
                                        <p:tgtEl>
                                          <p:spTgt spid="12"/>
                                        </p:tgtEl>
                                      </p:cBhvr>
                                      <p:to x="100000" y="60000"/>
                                    </p:animScale>
                                    <p:animScale>
                                      <p:cBhvr>
                                        <p:cTn id="145" dur="166" decel="50000">
                                          <p:stCondLst>
                                            <p:cond delay="676"/>
                                          </p:stCondLst>
                                        </p:cTn>
                                        <p:tgtEl>
                                          <p:spTgt spid="12"/>
                                        </p:tgtEl>
                                      </p:cBhvr>
                                      <p:to x="100000" y="100000"/>
                                    </p:animScale>
                                    <p:animScale>
                                      <p:cBhvr>
                                        <p:cTn id="146" dur="26">
                                          <p:stCondLst>
                                            <p:cond delay="1312"/>
                                          </p:stCondLst>
                                        </p:cTn>
                                        <p:tgtEl>
                                          <p:spTgt spid="12"/>
                                        </p:tgtEl>
                                      </p:cBhvr>
                                      <p:to x="100000" y="80000"/>
                                    </p:animScale>
                                    <p:animScale>
                                      <p:cBhvr>
                                        <p:cTn id="147" dur="166" decel="50000">
                                          <p:stCondLst>
                                            <p:cond delay="1338"/>
                                          </p:stCondLst>
                                        </p:cTn>
                                        <p:tgtEl>
                                          <p:spTgt spid="12"/>
                                        </p:tgtEl>
                                      </p:cBhvr>
                                      <p:to x="100000" y="100000"/>
                                    </p:animScale>
                                    <p:animScale>
                                      <p:cBhvr>
                                        <p:cTn id="148" dur="26">
                                          <p:stCondLst>
                                            <p:cond delay="1642"/>
                                          </p:stCondLst>
                                        </p:cTn>
                                        <p:tgtEl>
                                          <p:spTgt spid="12"/>
                                        </p:tgtEl>
                                      </p:cBhvr>
                                      <p:to x="100000" y="90000"/>
                                    </p:animScale>
                                    <p:animScale>
                                      <p:cBhvr>
                                        <p:cTn id="149" dur="166" decel="50000">
                                          <p:stCondLst>
                                            <p:cond delay="1668"/>
                                          </p:stCondLst>
                                        </p:cTn>
                                        <p:tgtEl>
                                          <p:spTgt spid="12"/>
                                        </p:tgtEl>
                                      </p:cBhvr>
                                      <p:to x="100000" y="100000"/>
                                    </p:animScale>
                                    <p:animScale>
                                      <p:cBhvr>
                                        <p:cTn id="150" dur="26">
                                          <p:stCondLst>
                                            <p:cond delay="1808"/>
                                          </p:stCondLst>
                                        </p:cTn>
                                        <p:tgtEl>
                                          <p:spTgt spid="12"/>
                                        </p:tgtEl>
                                      </p:cBhvr>
                                      <p:to x="100000" y="95000"/>
                                    </p:animScale>
                                    <p:animScale>
                                      <p:cBhvr>
                                        <p:cTn id="151" dur="166" decel="50000">
                                          <p:stCondLst>
                                            <p:cond delay="1834"/>
                                          </p:stCondLst>
                                        </p:cTn>
                                        <p:tgtEl>
                                          <p:spTgt spid="12"/>
                                        </p:tgtEl>
                                      </p:cBhvr>
                                      <p:to x="100000" y="100000"/>
                                    </p:animScale>
                                  </p:childTnLst>
                                </p:cTn>
                              </p:par>
                              <p:par>
                                <p:cTn id="152" presetID="55" presetClass="entr" presetSubtype="0" fill="hold" nodeType="withEffect">
                                  <p:stCondLst>
                                    <p:cond delay="0"/>
                                  </p:stCondLst>
                                  <p:childTnLst>
                                    <p:set>
                                      <p:cBhvr>
                                        <p:cTn id="153" dur="1" fill="hold">
                                          <p:stCondLst>
                                            <p:cond delay="0"/>
                                          </p:stCondLst>
                                        </p:cTn>
                                        <p:tgtEl>
                                          <p:spTgt spid="13"/>
                                        </p:tgtEl>
                                        <p:attrNameLst>
                                          <p:attrName>style.visibility</p:attrName>
                                        </p:attrNameLst>
                                      </p:cBhvr>
                                      <p:to>
                                        <p:strVal val="visible"/>
                                      </p:to>
                                    </p:set>
                                    <p:anim calcmode="lin" valueType="num">
                                      <p:cBhvr>
                                        <p:cTn id="154" dur="1000" fill="hold"/>
                                        <p:tgtEl>
                                          <p:spTgt spid="13"/>
                                        </p:tgtEl>
                                        <p:attrNameLst>
                                          <p:attrName>ppt_w</p:attrName>
                                        </p:attrNameLst>
                                      </p:cBhvr>
                                      <p:tavLst>
                                        <p:tav tm="0">
                                          <p:val>
                                            <p:strVal val="#ppt_w*0.70"/>
                                          </p:val>
                                        </p:tav>
                                        <p:tav tm="100000">
                                          <p:val>
                                            <p:strVal val="#ppt_w"/>
                                          </p:val>
                                        </p:tav>
                                      </p:tavLst>
                                    </p:anim>
                                    <p:anim calcmode="lin" valueType="num">
                                      <p:cBhvr>
                                        <p:cTn id="155" dur="1000" fill="hold"/>
                                        <p:tgtEl>
                                          <p:spTgt spid="13"/>
                                        </p:tgtEl>
                                        <p:attrNameLst>
                                          <p:attrName>ppt_h</p:attrName>
                                        </p:attrNameLst>
                                      </p:cBhvr>
                                      <p:tavLst>
                                        <p:tav tm="0">
                                          <p:val>
                                            <p:strVal val="#ppt_h"/>
                                          </p:val>
                                        </p:tav>
                                        <p:tav tm="100000">
                                          <p:val>
                                            <p:strVal val="#ppt_h"/>
                                          </p:val>
                                        </p:tav>
                                      </p:tavLst>
                                    </p:anim>
                                    <p:animEffect transition="in" filter="fade">
                                      <p:cBhvr>
                                        <p:cTn id="156"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lstStyle/>
          <a:p>
            <a:r>
              <a:rPr lang="en-IE" dirty="0" smtClean="0"/>
              <a:t>Check answers </a:t>
            </a:r>
            <a:endParaRPr lang="en-IE"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marL="0" indent="0">
              <a:buNone/>
            </a:pPr>
            <a:r>
              <a:rPr lang="en-IE" dirty="0" smtClean="0"/>
              <a:t>Adidas           Recycle         Vodafone    Pharmacy</a:t>
            </a:r>
          </a:p>
          <a:p>
            <a:pPr marL="0" indent="0">
              <a:buNone/>
            </a:pPr>
            <a:endParaRPr lang="en-IE" dirty="0" smtClean="0"/>
          </a:p>
          <a:p>
            <a:pPr marL="0" indent="0">
              <a:buNone/>
            </a:pPr>
            <a:endParaRPr lang="en-IE" dirty="0"/>
          </a:p>
          <a:p>
            <a:pPr marL="0" indent="0">
              <a:buNone/>
            </a:pPr>
            <a:r>
              <a:rPr lang="en-IE" dirty="0" smtClean="0"/>
              <a:t>Disabled        Chanel             Apple </a:t>
            </a:r>
          </a:p>
          <a:p>
            <a:pPr marL="0" indent="0">
              <a:buNone/>
            </a:pPr>
            <a:endParaRPr lang="en-IE" dirty="0"/>
          </a:p>
          <a:p>
            <a:pPr marL="0" indent="0">
              <a:buNone/>
            </a:pPr>
            <a:endParaRPr lang="en-IE" dirty="0" smtClean="0"/>
          </a:p>
          <a:p>
            <a:pPr marL="0" indent="0">
              <a:buNone/>
            </a:pPr>
            <a:r>
              <a:rPr lang="en-IE" dirty="0" smtClean="0"/>
              <a:t>X-Box               Sony                  HMV </a:t>
            </a:r>
            <a:endParaRPr lang="en-IE" dirty="0"/>
          </a:p>
        </p:txBody>
      </p:sp>
    </p:spTree>
    <p:extLst>
      <p:ext uri="{BB962C8B-B14F-4D97-AF65-F5344CB8AC3E}">
        <p14:creationId xmlns:p14="http://schemas.microsoft.com/office/powerpoint/2010/main" val="416056616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IE" dirty="0" smtClean="0"/>
              <a:t>Symbols </a:t>
            </a:r>
            <a:endParaRPr lang="en-IE"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r>
              <a:rPr lang="en-IE" dirty="0" smtClean="0"/>
              <a:t>Symbols are more powerful then signs because they affect how we feel. </a:t>
            </a:r>
          </a:p>
          <a:p>
            <a:r>
              <a:rPr lang="en-IE" dirty="0" smtClean="0"/>
              <a:t>Symbols work well when we find it difficult to put our thoughts or feelings into words. People often use them to express emotions.</a:t>
            </a:r>
          </a:p>
          <a:p>
            <a:r>
              <a:rPr lang="en-IE" dirty="0" smtClean="0"/>
              <a:t>A symbol is something </a:t>
            </a:r>
            <a:r>
              <a:rPr lang="en-IE" b="1" i="1" dirty="0" smtClean="0"/>
              <a:t>visible, </a:t>
            </a:r>
            <a:r>
              <a:rPr lang="en-IE" dirty="0" smtClean="0"/>
              <a:t>an </a:t>
            </a:r>
            <a:r>
              <a:rPr lang="en-IE" u="sng" dirty="0" smtClean="0"/>
              <a:t>object</a:t>
            </a:r>
            <a:r>
              <a:rPr lang="en-IE" dirty="0" smtClean="0"/>
              <a:t> or </a:t>
            </a:r>
            <a:r>
              <a:rPr lang="en-IE" u="sng" dirty="0" smtClean="0"/>
              <a:t>action</a:t>
            </a:r>
            <a:r>
              <a:rPr lang="en-IE" dirty="0" smtClean="0"/>
              <a:t>, that represents something </a:t>
            </a:r>
            <a:r>
              <a:rPr lang="en-IE" b="1" dirty="0" smtClean="0"/>
              <a:t>invisible</a:t>
            </a:r>
            <a:r>
              <a:rPr lang="en-IE" dirty="0" smtClean="0"/>
              <a:t> that is difficult to put into words. </a:t>
            </a:r>
          </a:p>
          <a:p>
            <a:pPr marL="0" indent="0">
              <a:buNone/>
            </a:pPr>
            <a:endParaRPr lang="en-IE" dirty="0" smtClean="0"/>
          </a:p>
          <a:p>
            <a:endParaRPr lang="en-IE" dirty="0" smtClean="0"/>
          </a:p>
        </p:txBody>
      </p:sp>
    </p:spTree>
    <p:extLst>
      <p:ext uri="{BB962C8B-B14F-4D97-AF65-F5344CB8AC3E}">
        <p14:creationId xmlns:p14="http://schemas.microsoft.com/office/powerpoint/2010/main" val="14669132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IE" dirty="0" smtClean="0"/>
              <a:t>Symbolic Action </a:t>
            </a:r>
            <a:endParaRPr lang="en-IE" dirty="0"/>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r>
              <a:rPr lang="en-IE" dirty="0" smtClean="0"/>
              <a:t>When a person dies it can be difficult to find the right words. The depth of our grief is expressed in an embrace or in a shared moment of silence .  </a:t>
            </a:r>
          </a:p>
          <a:p>
            <a:endParaRPr lang="en-IE" dirty="0"/>
          </a:p>
          <a:p>
            <a:endParaRPr lang="en-IE" dirty="0" smtClean="0"/>
          </a:p>
          <a:p>
            <a:endParaRPr lang="en-IE" dirty="0" smtClean="0"/>
          </a:p>
          <a:p>
            <a:pPr marL="0" indent="0">
              <a:buNone/>
            </a:pPr>
            <a:endParaRPr lang="en-IE"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26694" y="3789041"/>
            <a:ext cx="4389264" cy="30399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6207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IE" dirty="0" smtClean="0"/>
              <a:t>Symbolic Actions </a:t>
            </a:r>
            <a:endParaRPr lang="en-IE" dirty="0"/>
          </a:p>
        </p:txBody>
      </p:sp>
      <p:sp>
        <p:nvSpPr>
          <p:cNvPr id="3" name="Content Placeholder 2"/>
          <p:cNvSpPr>
            <a:spLocks noGrp="1"/>
          </p:cNvSpPr>
          <p:nvPr>
            <p:ph idx="1"/>
          </p:nvPr>
        </p:nvSpPr>
        <p:spPr/>
        <p:txBody>
          <a:bodyPr>
            <a:normAutofit/>
          </a:bodyPr>
          <a:lstStyle/>
          <a:p>
            <a:pPr marL="0" indent="0">
              <a:buNone/>
            </a:pPr>
            <a:r>
              <a:rPr lang="en-IE" sz="1800" b="1" dirty="0" smtClean="0"/>
              <a:t>Hug, </a:t>
            </a:r>
            <a:r>
              <a:rPr lang="en-IE" sz="1800" dirty="0" smtClean="0"/>
              <a:t>I love you,</a:t>
            </a:r>
          </a:p>
          <a:p>
            <a:pPr marL="0" indent="0">
              <a:buNone/>
            </a:pPr>
            <a:r>
              <a:rPr lang="en-IE" sz="1800" dirty="0"/>
              <a:t>g</a:t>
            </a:r>
            <a:r>
              <a:rPr lang="en-IE" sz="1800" dirty="0" smtClean="0"/>
              <a:t>oodbye, I’m </a:t>
            </a:r>
          </a:p>
          <a:p>
            <a:pPr marL="0" indent="0">
              <a:buNone/>
            </a:pPr>
            <a:r>
              <a:rPr lang="en-IE" sz="1800" dirty="0"/>
              <a:t>s</a:t>
            </a:r>
            <a:r>
              <a:rPr lang="en-IE" sz="1800" dirty="0" smtClean="0"/>
              <a:t>orry  or don’t </a:t>
            </a:r>
          </a:p>
          <a:p>
            <a:pPr marL="0" indent="0">
              <a:buNone/>
            </a:pPr>
            <a:r>
              <a:rPr lang="en-IE" sz="1800" dirty="0"/>
              <a:t>w</a:t>
            </a:r>
            <a:r>
              <a:rPr lang="en-IE" sz="1800" dirty="0" smtClean="0"/>
              <a:t>orry.</a:t>
            </a:r>
          </a:p>
          <a:p>
            <a:pPr marL="0" indent="0">
              <a:buNone/>
            </a:pPr>
            <a:endParaRPr lang="en-IE" sz="1600" dirty="0"/>
          </a:p>
          <a:p>
            <a:pPr marL="0" indent="0">
              <a:buNone/>
            </a:pPr>
            <a:endParaRPr lang="en-IE" sz="1600" dirty="0" smtClean="0"/>
          </a:p>
          <a:p>
            <a:pPr marL="0" indent="0">
              <a:buNone/>
            </a:pPr>
            <a:r>
              <a:rPr lang="en-IE" sz="1800" b="1" dirty="0" smtClean="0"/>
              <a:t>Hand Shake </a:t>
            </a:r>
          </a:p>
        </p:txBody>
      </p:sp>
      <p:sp>
        <p:nvSpPr>
          <p:cNvPr id="5" name="Oval 4"/>
          <p:cNvSpPr/>
          <p:nvPr/>
        </p:nvSpPr>
        <p:spPr>
          <a:xfrm>
            <a:off x="2199482" y="1916832"/>
            <a:ext cx="4536503" cy="367240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IE" sz="2800" dirty="0" smtClean="0"/>
              <a:t>Symbols we use to express our feelings</a:t>
            </a:r>
            <a:endParaRPr lang="en-IE" sz="2800" dirty="0"/>
          </a:p>
        </p:txBody>
      </p:sp>
      <p:cxnSp>
        <p:nvCxnSpPr>
          <p:cNvPr id="7" name="Straight Arrow Connector 6"/>
          <p:cNvCxnSpPr/>
          <p:nvPr/>
        </p:nvCxnSpPr>
        <p:spPr>
          <a:xfrm flipH="1" flipV="1">
            <a:off x="1746265" y="1924116"/>
            <a:ext cx="792088" cy="731114"/>
          </a:xfrm>
          <a:prstGeom prst="straightConnector1">
            <a:avLst/>
          </a:prstGeom>
          <a:ln>
            <a:headEnd type="arrow"/>
            <a:tailEnd type="arrow"/>
          </a:ln>
        </p:spPr>
        <p:style>
          <a:lnRef idx="2">
            <a:schemeClr val="accent3"/>
          </a:lnRef>
          <a:fillRef idx="0">
            <a:schemeClr val="accent3"/>
          </a:fillRef>
          <a:effectRef idx="1">
            <a:schemeClr val="accent3"/>
          </a:effectRef>
          <a:fontRef idx="minor">
            <a:schemeClr val="tx1"/>
          </a:fontRef>
        </p:style>
      </p:cxnSp>
      <p:cxnSp>
        <p:nvCxnSpPr>
          <p:cNvPr id="9" name="Straight Arrow Connector 8"/>
          <p:cNvCxnSpPr/>
          <p:nvPr/>
        </p:nvCxnSpPr>
        <p:spPr>
          <a:xfrm flipH="1">
            <a:off x="1843189" y="4797152"/>
            <a:ext cx="864096" cy="917879"/>
          </a:xfrm>
          <a:prstGeom prst="straightConnector1">
            <a:avLst/>
          </a:prstGeom>
          <a:ln>
            <a:headEnd type="arrow"/>
            <a:tailEnd type="arrow"/>
          </a:ln>
        </p:spPr>
        <p:style>
          <a:lnRef idx="2">
            <a:schemeClr val="accent3"/>
          </a:lnRef>
          <a:fillRef idx="0">
            <a:schemeClr val="accent3"/>
          </a:fillRef>
          <a:effectRef idx="1">
            <a:schemeClr val="accent3"/>
          </a:effectRef>
          <a:fontRef idx="minor">
            <a:schemeClr val="tx1"/>
          </a:fontRef>
        </p:style>
      </p:cxnSp>
      <p:cxnSp>
        <p:nvCxnSpPr>
          <p:cNvPr id="12" name="Straight Arrow Connector 11"/>
          <p:cNvCxnSpPr/>
          <p:nvPr/>
        </p:nvCxnSpPr>
        <p:spPr>
          <a:xfrm flipV="1">
            <a:off x="6084168" y="1916832"/>
            <a:ext cx="936104" cy="653589"/>
          </a:xfrm>
          <a:prstGeom prst="straightConnector1">
            <a:avLst/>
          </a:prstGeom>
          <a:ln>
            <a:headEnd type="arrow"/>
            <a:tailEnd type="arrow"/>
          </a:ln>
        </p:spPr>
        <p:style>
          <a:lnRef idx="2">
            <a:schemeClr val="accent3"/>
          </a:lnRef>
          <a:fillRef idx="0">
            <a:schemeClr val="accent3"/>
          </a:fillRef>
          <a:effectRef idx="1">
            <a:schemeClr val="accent3"/>
          </a:effectRef>
          <a:fontRef idx="minor">
            <a:schemeClr val="tx1"/>
          </a:fontRef>
        </p:style>
      </p:cxnSp>
      <p:cxnSp>
        <p:nvCxnSpPr>
          <p:cNvPr id="14" name="Straight Arrow Connector 13"/>
          <p:cNvCxnSpPr/>
          <p:nvPr/>
        </p:nvCxnSpPr>
        <p:spPr>
          <a:xfrm>
            <a:off x="6336196" y="4797152"/>
            <a:ext cx="1368152" cy="936104"/>
          </a:xfrm>
          <a:prstGeom prst="straightConnector1">
            <a:avLst/>
          </a:prstGeom>
          <a:ln>
            <a:headEnd type="arrow"/>
            <a:tailEnd type="arrow"/>
          </a:ln>
        </p:spPr>
        <p:style>
          <a:lnRef idx="2">
            <a:schemeClr val="accent3"/>
          </a:lnRef>
          <a:fillRef idx="0">
            <a:schemeClr val="accent3"/>
          </a:fillRef>
          <a:effectRef idx="1">
            <a:schemeClr val="accent3"/>
          </a:effectRef>
          <a:fontRef idx="minor">
            <a:schemeClr val="tx1"/>
          </a:fontRef>
        </p:style>
      </p:cxnSp>
      <p:cxnSp>
        <p:nvCxnSpPr>
          <p:cNvPr id="16" name="Straight Arrow Connector 15"/>
          <p:cNvCxnSpPr/>
          <p:nvPr/>
        </p:nvCxnSpPr>
        <p:spPr>
          <a:xfrm>
            <a:off x="6735985" y="3782675"/>
            <a:ext cx="1000619" cy="0"/>
          </a:xfrm>
          <a:prstGeom prst="straightConnector1">
            <a:avLst/>
          </a:prstGeom>
          <a:ln>
            <a:headEnd type="arrow"/>
            <a:tailEnd type="arrow"/>
          </a:ln>
        </p:spPr>
        <p:style>
          <a:lnRef idx="2">
            <a:schemeClr val="accent3"/>
          </a:lnRef>
          <a:fillRef idx="0">
            <a:schemeClr val="accent3"/>
          </a:fillRef>
          <a:effectRef idx="1">
            <a:schemeClr val="accent3"/>
          </a:effectRef>
          <a:fontRef idx="minor">
            <a:schemeClr val="tx1"/>
          </a:fontRef>
        </p:style>
      </p:cxnSp>
      <p:cxnSp>
        <p:nvCxnSpPr>
          <p:cNvPr id="18" name="Straight Arrow Connector 17"/>
          <p:cNvCxnSpPr/>
          <p:nvPr/>
        </p:nvCxnSpPr>
        <p:spPr>
          <a:xfrm flipH="1">
            <a:off x="1814526" y="3698718"/>
            <a:ext cx="655566" cy="29639"/>
          </a:xfrm>
          <a:prstGeom prst="straightConnector1">
            <a:avLst/>
          </a:prstGeom>
          <a:ln>
            <a:headEnd type="arrow"/>
            <a:tailEnd type="arrow"/>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42833359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IE" dirty="0" smtClean="0"/>
              <a:t>Symbolic Objects </a:t>
            </a:r>
            <a:endParaRPr lang="en-IE" dirty="0"/>
          </a:p>
        </p:txBody>
      </p:sp>
      <p:sp>
        <p:nvSpPr>
          <p:cNvPr id="3" name="Content Placeholder 2"/>
          <p:cNvSpPr>
            <a:spLocks noGrp="1"/>
          </p:cNvSpPr>
          <p:nvPr>
            <p:ph idx="1"/>
          </p:nvPr>
        </p:nvSpPr>
        <p:spPr/>
        <p:txBody>
          <a:bodyPr/>
          <a:lstStyle/>
          <a:p>
            <a:pPr marL="0" indent="0">
              <a:buNone/>
            </a:pPr>
            <a:r>
              <a:rPr lang="en-IE" dirty="0" smtClean="0"/>
              <a:t>When a couple are in love, they can talk endlessly about their feelings for one another, yet their deepest feeling will be expressed in the exchange of their rings. </a:t>
            </a:r>
          </a:p>
        </p:txBody>
      </p:sp>
      <p:pic>
        <p:nvPicPr>
          <p:cNvPr id="4" name="Picture 7" descr="http://t2.gstatic.com/images?q=tbn:ANd9GcSTMOpzEl2Vi26nZBSfLmr8wS0IDxTRR9oYQeTxSjRNXlMMwoNn&amp;t=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7942" y="3861048"/>
            <a:ext cx="4453954" cy="27314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107702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Symbolic Objects </a:t>
            </a:r>
            <a:endParaRPr lang="en-IE" dirty="0"/>
          </a:p>
        </p:txBody>
      </p:sp>
      <p:sp>
        <p:nvSpPr>
          <p:cNvPr id="5" name="Rectangle 4"/>
          <p:cNvSpPr/>
          <p:nvPr/>
        </p:nvSpPr>
        <p:spPr>
          <a:xfrm>
            <a:off x="2195736" y="2492896"/>
            <a:ext cx="4752528" cy="2520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t>Symbolic objects we use to express our feelings </a:t>
            </a:r>
            <a:endParaRPr lang="en-IE" sz="3200" dirty="0"/>
          </a:p>
        </p:txBody>
      </p:sp>
      <p:cxnSp>
        <p:nvCxnSpPr>
          <p:cNvPr id="13" name="Straight Arrow Connector 12"/>
          <p:cNvCxnSpPr/>
          <p:nvPr/>
        </p:nvCxnSpPr>
        <p:spPr>
          <a:xfrm flipH="1" flipV="1">
            <a:off x="1547664" y="2132856"/>
            <a:ext cx="648072" cy="50405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6948264" y="2132856"/>
            <a:ext cx="792088" cy="64807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6948264" y="4149080"/>
            <a:ext cx="1224136" cy="86409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1187624" y="4293096"/>
            <a:ext cx="1008112" cy="93610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98410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726</Words>
  <Application>Microsoft Office PowerPoint</Application>
  <PresentationFormat>On-screen Show (4:3)</PresentationFormat>
  <Paragraphs>80</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Signs and Symbols </vt:lpstr>
      <vt:lpstr>Signs</vt:lpstr>
      <vt:lpstr>Identify the signs </vt:lpstr>
      <vt:lpstr>Check answers </vt:lpstr>
      <vt:lpstr>Symbols </vt:lpstr>
      <vt:lpstr>Symbolic Action </vt:lpstr>
      <vt:lpstr>Symbolic Actions </vt:lpstr>
      <vt:lpstr>Symbolic Objects </vt:lpstr>
      <vt:lpstr>Symbolic Objects </vt:lpstr>
      <vt:lpstr>Write down what this symbol brings to    mind?    </vt:lpstr>
      <vt:lpstr>Religious Symbols </vt:lpstr>
      <vt:lpstr>Religious symbols </vt:lpstr>
      <vt:lpstr>Religious Symbols </vt:lpstr>
      <vt:lpstr>Icons </vt:lpstr>
      <vt:lpstr>Iconographers</vt:lpstr>
      <vt:lpstr>Religious Icon. </vt:lpstr>
      <vt:lpstr>Iconostasis.</vt:lpstr>
      <vt:lpstr>Recap of signs and symbols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Signs and Symbols</dc:title>
  <dc:creator>Claire</dc:creator>
  <cp:lastModifiedBy>michael purcell</cp:lastModifiedBy>
  <cp:revision>21</cp:revision>
  <dcterms:created xsi:type="dcterms:W3CDTF">2012-09-16T22:00:18Z</dcterms:created>
  <dcterms:modified xsi:type="dcterms:W3CDTF">2013-02-05T13:03:37Z</dcterms:modified>
</cp:coreProperties>
</file>