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16A3-3A2D-4C26-B91D-096D0C0C756F}" type="datetimeFigureOut">
              <a:rPr lang="en-GB" smtClean="0"/>
              <a:t>14/02/2011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9414-DD0B-4849-8D18-642C181A3F6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D932-FD37-4AE4-85DC-98DE989A1FFE}" type="datetimeFigureOut">
              <a:rPr lang="en-GB" smtClean="0"/>
              <a:pPr/>
              <a:t>14/02/2011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A7E0-E4FC-4571-87A3-A115340D09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024" y="692696"/>
            <a:ext cx="71391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Section C: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Foundations of Religion,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Major World Religions.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4293096"/>
            <a:ext cx="4011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Concepts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Expansion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www4.dr-rath-foundation.org/THE_FOUNDATION/peoples_europe/images/eu_expansion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" y="1465625"/>
            <a:ext cx="4768816" cy="44116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392488" cy="452596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	Increase in size, area or number. A religious community expands when more people join it and when it spreads to other places.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s.iloveindia.com/gifs/hindu-festiv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1500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Festivals</a:t>
            </a:r>
            <a:endParaRPr lang="en-GB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01208"/>
            <a:ext cx="8229600" cy="1756792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Special celebrations that recall the events, facts stories and customs of a particular group, nation or religion.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uster14.org/imagies/disciples.gif"/>
          <p:cNvPicPr>
            <a:picLocks noChangeAspect="1" noChangeArrowheads="1"/>
          </p:cNvPicPr>
          <p:nvPr/>
        </p:nvPicPr>
        <p:blipFill>
          <a:blip r:embed="rId2" cstate="print"/>
          <a:srcRect t="12600" b="22301"/>
          <a:stretch>
            <a:fillRect/>
          </a:stretch>
        </p:blipFill>
        <p:spPr bwMode="auto">
          <a:xfrm>
            <a:off x="1259632" y="1052736"/>
            <a:ext cx="6120680" cy="40635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Follower/Disciple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9160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	A person becomes a follower when they take on discipleship. This means that they begin to live by the traditions of a community of faith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Founder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4104456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/>
              <a:t>	A person whose teaching and example leads to the formation of a group or community vision.</a:t>
            </a:r>
            <a:endParaRPr lang="en-GB" b="1" dirty="0"/>
          </a:p>
        </p:txBody>
      </p:sp>
      <p:pic>
        <p:nvPicPr>
          <p:cNvPr id="20482" name="Picture 2" descr="http://www.thefamouspeople.com/profiles/images/mo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234070" cy="35283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Inspiration</a:t>
            </a:r>
            <a:endParaRPr lang="en-GB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132474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Something that stirs our imagination and that influences us to new thinking or action.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420888"/>
            <a:ext cx="3621088" cy="3989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	Setting a goal or aim for a person or a community and guiding them towards it. Always involves some degree of authority.</a:t>
            </a:r>
            <a:endParaRPr lang="en-GB" b="1" dirty="0"/>
          </a:p>
        </p:txBody>
      </p:sp>
      <p:pic>
        <p:nvPicPr>
          <p:cNvPr id="18434" name="Picture 2" descr="http://www.womenpr.com/site/images/stories/lead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620688"/>
            <a:ext cx="4752528" cy="54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240" y="-387424"/>
            <a:ext cx="6840760" cy="2636912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GB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Leadership</a:t>
            </a:r>
            <a:endParaRPr lang="en-GB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Location</a:t>
            </a:r>
            <a:endParaRPr lang="en-GB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964704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A particular place, e.g. a town, city or country.</a:t>
            </a:r>
            <a:endParaRPr lang="en-GB" b="1" dirty="0"/>
          </a:p>
        </p:txBody>
      </p:sp>
      <p:pic>
        <p:nvPicPr>
          <p:cNvPr id="17410" name="Picture 2" descr="http://www.ncirl.ie/img/layout/campus_lo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6101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ovelyandhealthy.co.uk/images/medit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9FF"/>
              </a:clrFrom>
              <a:clrTo>
                <a:srgbClr val="E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84784"/>
            <a:ext cx="4488228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Meditation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Focusing attention/thoughts on a story, object or person in order to be more aware of them. Christian meditation focuses on God and the love of God as shown in Jesus Christ.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Oral Tradition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4042792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Information that is handed on by word of mouth from one person or group to another.</a:t>
            </a:r>
            <a:endParaRPr lang="en-GB" b="1" dirty="0"/>
          </a:p>
        </p:txBody>
      </p:sp>
      <p:pic>
        <p:nvPicPr>
          <p:cNvPr id="15362" name="Picture 2" descr="http://socialmediasystems.com/rothmanguide/files/2009/11/837375_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52440"/>
            <a:ext cx="3672408" cy="37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e.int/t/transversalprojects/children/violence/sexualAbuse_en-lottesxl_abus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5280587" cy="57606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4989240" cy="1143000"/>
          </a:xfrm>
        </p:spPr>
        <p:txBody>
          <a:bodyPr>
            <a:noAutofit/>
          </a:bodyPr>
          <a:lstStyle/>
          <a:p>
            <a:r>
              <a:rPr lang="en-GB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Persecution</a:t>
            </a:r>
            <a:endParaRPr lang="en-GB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2276872"/>
            <a:ext cx="4139952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Deliberately causing loss, pain or death to a person or a group because of race, religion or way of life.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ds.queensu.ca/assets/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1986">
            <a:off x="1456643" y="1700838"/>
            <a:ext cx="3889937" cy="29174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Calendar/Sacred Time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8568952" cy="2188840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	A calendar is a system for dividing the year into definite periods. Sacred Time refers to times of special religious importance e.g., religious festivals.</a:t>
            </a:r>
            <a:endParaRPr lang="en-GB" b="1" dirty="0"/>
          </a:p>
        </p:txBody>
      </p:sp>
      <p:pic>
        <p:nvPicPr>
          <p:cNvPr id="31750" name="Picture 6" descr="http://nessymon.files.wordpress.com/2009/12/christmas-tre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124744"/>
            <a:ext cx="29146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Pilgrimage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89029"/>
            <a:ext cx="8229600" cy="968971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A journey to a sacred place.</a:t>
            </a:r>
            <a:endParaRPr lang="en-GB" b="1" dirty="0"/>
          </a:p>
        </p:txBody>
      </p:sp>
      <p:pic>
        <p:nvPicPr>
          <p:cNvPr id="13314" name="Picture 2" descr="http://ahoy.tk-jk.net/TravelDiary/TravelImages/CroaghPatrick/ClimbingCroaghPatrickStoney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92688" cy="419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Places of Worship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Places set apart for religious rituals.</a:t>
            </a:r>
            <a:endParaRPr lang="en-GB" b="1" dirty="0"/>
          </a:p>
        </p:txBody>
      </p:sp>
      <p:pic>
        <p:nvPicPr>
          <p:cNvPr id="12290" name="Picture 2" descr="http://bp1.blogger.com/_eOThecFRKFQ/SDH29jPIVUI/AAAAAAAABD8/ukzqGpLrPjM/s400/prayer+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40760" cy="43780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3888432" cy="1143000"/>
          </a:xfrm>
        </p:spPr>
        <p:txBody>
          <a:bodyPr>
            <a:noAutofit/>
          </a:bodyPr>
          <a:lstStyle/>
          <a:p>
            <a:r>
              <a:rPr lang="en-GB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Prophet</a:t>
            </a:r>
            <a:endParaRPr lang="en-GB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844824"/>
            <a:ext cx="2829000" cy="4565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800" b="1" dirty="0" smtClean="0"/>
              <a:t>A person</a:t>
            </a:r>
          </a:p>
          <a:p>
            <a:pPr algn="ctr">
              <a:buNone/>
            </a:pPr>
            <a:r>
              <a:rPr lang="en-GB" sz="4800" b="1" dirty="0" smtClean="0"/>
              <a:t>who</a:t>
            </a:r>
          </a:p>
          <a:p>
            <a:pPr algn="ctr">
              <a:buNone/>
            </a:pPr>
            <a:r>
              <a:rPr lang="en-GB" sz="4800" b="1" dirty="0" smtClean="0"/>
              <a:t>speaks on</a:t>
            </a:r>
          </a:p>
          <a:p>
            <a:pPr algn="ctr">
              <a:buNone/>
            </a:pPr>
            <a:r>
              <a:rPr lang="en-GB" sz="4800" b="1" dirty="0" smtClean="0"/>
              <a:t>behalf of </a:t>
            </a:r>
          </a:p>
          <a:p>
            <a:pPr algn="ctr">
              <a:buNone/>
            </a:pPr>
            <a:r>
              <a:rPr lang="en-GB" sz="4800" b="1" dirty="0" smtClean="0"/>
              <a:t>God.</a:t>
            </a:r>
            <a:endParaRPr lang="en-GB" sz="4800" b="1" dirty="0"/>
          </a:p>
        </p:txBody>
      </p:sp>
      <p:pic>
        <p:nvPicPr>
          <p:cNvPr id="11266" name="Picture 2" descr="http://posterous.com/getfile/files.posterous.com/mannykuphal/HP9Np4KDge2yfQkr4svJ4JV8kGS5fmZpoDomkdOu7hpRphAcpS4H30sY6xxq/Prophe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08458"/>
            <a:ext cx="5040560" cy="457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ost-gazette.com/pg/images/200708/20070828BizReligion_dm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92814" y="260648"/>
            <a:ext cx="5351186" cy="659735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41148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The practice of a faith tradition means the living of that faith according to its central beliefs and teachings.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atton.org/clipart/prayer/prayer1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DF8"/>
              </a:clrFrom>
              <a:clrTo>
                <a:srgbClr val="EFE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-315416"/>
            <a:ext cx="5112568" cy="75608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5301208"/>
            <a:ext cx="4989240" cy="12527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/>
              <a:t>Communication between people and God.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Prayer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 descr="http://www.wedgewoodbaptist.com/images/pray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1628800"/>
            <a:ext cx="2914650" cy="3429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Revelation</a:t>
            </a:r>
            <a:endParaRPr lang="en-GB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08909"/>
            <a:ext cx="8229600" cy="2049091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The act of revealing or showing something. Used to describe how God and God’s message were revealed to the founders of Judaism, Christianity and Islam.</a:t>
            </a:r>
            <a:endParaRPr lang="en-GB" b="1" dirty="0"/>
          </a:p>
        </p:txBody>
      </p:sp>
      <p:pic>
        <p:nvPicPr>
          <p:cNvPr id="8194" name="Picture 2" descr="http://www.barefootsworld.net/his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8100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Rite</a:t>
            </a:r>
            <a:endParaRPr lang="en-GB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	A set of words or actions used to celebrate or mark an important event. ‘Rites of passage’ celebrate different stages in a person’s life.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en-GB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Ritual</a:t>
            </a:r>
            <a:endParaRPr lang="en-GB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916832"/>
            <a:ext cx="5904656" cy="3816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/>
              <a:t>	A series of actions carried out in a set way. Religious rituals are usually repeated regularly by the faith community to express the relationship between God and the community.</a:t>
            </a:r>
            <a:endParaRPr lang="en-GB" b="1" dirty="0"/>
          </a:p>
        </p:txBody>
      </p:sp>
      <p:pic>
        <p:nvPicPr>
          <p:cNvPr id="6146" name="Picture 2" descr="http://www.lambofgodcommunity.com/images/log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309634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lingtonpresbyterian.org/Portals/928/open_bib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563888" cy="2602433"/>
          </a:xfrm>
          <a:prstGeom prst="rect">
            <a:avLst/>
          </a:prstGeom>
          <a:noFill/>
        </p:spPr>
      </p:pic>
      <p:pic>
        <p:nvPicPr>
          <p:cNvPr id="5124" name="Picture 4" descr="http://academic.shu.edu/libraries/gallery/sacred-texts_images_Islam_Hamm_Qu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9159">
            <a:off x="5020584" y="3023287"/>
            <a:ext cx="3368816" cy="206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Sacred Text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Writings relating to a community of faith, which are considered holy and inspired.</a:t>
            </a:r>
            <a:endParaRPr lang="en-GB" b="1" dirty="0"/>
          </a:p>
        </p:txBody>
      </p:sp>
      <p:pic>
        <p:nvPicPr>
          <p:cNvPr id="5126" name="Picture 6" descr="http://frted.files.wordpress.com/2011/01/tora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284984"/>
            <a:ext cx="3619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Schism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068960"/>
            <a:ext cx="5554960" cy="1252736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A split, especially in relation </a:t>
            </a:r>
          </a:p>
          <a:p>
            <a:pPr algn="ctr">
              <a:buNone/>
            </a:pPr>
            <a:r>
              <a:rPr lang="en-GB" b="1" dirty="0" smtClean="0"/>
              <a:t>	to a religious tradition.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Ceremony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6561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A formal event to celebrate and show respect for something, for example, a baptism or a wedding.</a:t>
            </a:r>
            <a:endParaRPr lang="en-GB" b="1" dirty="0"/>
          </a:p>
        </p:txBody>
      </p:sp>
      <p:pic>
        <p:nvPicPr>
          <p:cNvPr id="30722" name="Picture 2" descr="http://www.kandle.ie/wp-content/uploads/2009/04/baptism_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5334000" cy="304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Symbol</a:t>
            </a:r>
            <a:endParaRPr lang="en-GB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1108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	A type of sign, but with a deeper meaning. </a:t>
            </a:r>
          </a:p>
          <a:p>
            <a:pPr>
              <a:buNone/>
            </a:pPr>
            <a:r>
              <a:rPr lang="en-GB" b="1" dirty="0" smtClean="0"/>
              <a:t>A symbol is a visible sign of something invisible.</a:t>
            </a:r>
            <a:endParaRPr lang="en-GB" b="1" dirty="0"/>
          </a:p>
        </p:txBody>
      </p:sp>
      <p:pic>
        <p:nvPicPr>
          <p:cNvPr id="3074" name="Picture 2" descr="http://z.about.com/d/taoism/1/0/0/-/-/-/yinYa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916832" cy="1916832"/>
          </a:xfrm>
          <a:prstGeom prst="rect">
            <a:avLst/>
          </a:prstGeom>
          <a:noFill/>
        </p:spPr>
      </p:pic>
      <p:pic>
        <p:nvPicPr>
          <p:cNvPr id="3076" name="Picture 4" descr="http://www.odemagazine.com/_media/db/post/411/2007/mai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84984"/>
            <a:ext cx="1849388" cy="1849388"/>
          </a:xfrm>
          <a:prstGeom prst="rect">
            <a:avLst/>
          </a:prstGeom>
          <a:noFill/>
        </p:spPr>
      </p:pic>
      <p:pic>
        <p:nvPicPr>
          <p:cNvPr id="3078" name="Picture 6" descr="http://4.bp.blogspot.com/_0TyfGHrKU0g/S8qOYiwdwMI/AAAAAAAAADw/9TfnRQLPFtQ/s1600/639px-Triskele-Symbol-spiral.sv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82630">
            <a:off x="2329871" y="1607667"/>
            <a:ext cx="3648075" cy="3429000"/>
          </a:xfrm>
          <a:prstGeom prst="rect">
            <a:avLst/>
          </a:prstGeom>
          <a:noFill/>
        </p:spPr>
      </p:pic>
      <p:pic>
        <p:nvPicPr>
          <p:cNvPr id="3080" name="Picture 8" descr="Biohazard Symbol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852936"/>
            <a:ext cx="2569468" cy="2415300"/>
          </a:xfrm>
          <a:prstGeom prst="rect">
            <a:avLst/>
          </a:prstGeom>
          <a:noFill/>
        </p:spPr>
      </p:pic>
      <p:pic>
        <p:nvPicPr>
          <p:cNvPr id="3082" name="Picture 10" descr="http://www.adriangilbert.co.uk/images/chirho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760"/>
          <a:stretch>
            <a:fillRect/>
          </a:stretch>
        </p:blipFill>
        <p:spPr bwMode="auto">
          <a:xfrm>
            <a:off x="7369090" y="1916832"/>
            <a:ext cx="177491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Tradition</a:t>
            </a: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332856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	The handing down or information, beliefs and customs from one generation to the next. Religious tradition involves the handing on of religious practices, beliefs, etc.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Vision/Dream</a:t>
            </a:r>
            <a:endParaRPr lang="en-GB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252736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	A powerful image of what the world or a person or a group could be.</a:t>
            </a:r>
            <a:endParaRPr lang="en-GB" b="1" dirty="0"/>
          </a:p>
        </p:txBody>
      </p:sp>
      <p:pic>
        <p:nvPicPr>
          <p:cNvPr id="1026" name="Picture 2" descr="http://www.russellheiland.com/wp-content/uploads/2010/06/psycholog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312368" cy="337861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olding-solutions.com/images/commit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CE8"/>
              </a:clrFrom>
              <a:clrTo>
                <a:srgbClr val="EEEC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39" y="0"/>
            <a:ext cx="914974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762872" cy="1143000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Commitment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2132856"/>
            <a:ext cx="2915816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</a:t>
            </a:r>
          </a:p>
          <a:p>
            <a:pPr>
              <a:buNone/>
            </a:pPr>
            <a:r>
              <a:rPr lang="en-GB" b="1" dirty="0" smtClean="0"/>
              <a:t>	A pledge or promise to a group or community to carry out a task or a role.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onewalldemsofsuffolk.org/images/community_network_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39571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714202"/>
          </a:xfrm>
        </p:spPr>
        <p:txBody>
          <a:bodyPr>
            <a:normAutofit/>
          </a:bodyPr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Community </a:t>
            </a:r>
            <a:b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420888"/>
            <a:ext cx="4752528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The way in which a group of people with a common interest is organised, especially in its roles (leadership, membership etc.,)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ritingelixir.webs.com/blank%20page%20of%20manuscri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620"/>
            <a:ext cx="7344816" cy="65707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Creed</a:t>
            </a:r>
            <a:endParaRPr lang="en-GB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916832"/>
            <a:ext cx="4464496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6600" b="1" dirty="0" smtClean="0"/>
              <a:t>A statement</a:t>
            </a:r>
          </a:p>
          <a:p>
            <a:pPr>
              <a:buNone/>
            </a:pPr>
            <a:r>
              <a:rPr lang="en-GB" sz="6600" b="1" dirty="0" smtClean="0"/>
              <a:t>of religious</a:t>
            </a:r>
          </a:p>
          <a:p>
            <a:pPr>
              <a:buNone/>
            </a:pPr>
            <a:r>
              <a:rPr lang="en-GB" sz="6600" b="1" dirty="0" smtClean="0"/>
              <a:t>beliefs.</a:t>
            </a:r>
            <a:endParaRPr lang="en-GB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Cultural Context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4768552"/>
            <a:ext cx="8245424" cy="1900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dirty="0" smtClean="0"/>
              <a:t>	The events, facts, stories and customs of a particular culture or society that connect with and influence other events, e.g. the founding of a major world religion.</a:t>
            </a:r>
            <a:endParaRPr lang="en-GB" sz="2800" b="1" dirty="0"/>
          </a:p>
        </p:txBody>
      </p:sp>
      <p:pic>
        <p:nvPicPr>
          <p:cNvPr id="26626" name="Picture 2" descr="http://blogs.saschina.org/pudongtok/files/2009/11/Cultural_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24136"/>
            <a:ext cx="51530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042792" cy="1143000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Development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4042792" cy="2836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Growth or change, e.g. the way in which a community of faith grows or matures over time.</a:t>
            </a:r>
            <a:endParaRPr lang="en-GB" b="1" dirty="0"/>
          </a:p>
        </p:txBody>
      </p:sp>
      <p:pic>
        <p:nvPicPr>
          <p:cNvPr id="25602" name="Picture 2" descr="http://corinet.org/mike/Logo/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42139" y="1340768"/>
            <a:ext cx="433248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618856" cy="1143000"/>
          </a:xfrm>
        </p:spPr>
        <p:txBody>
          <a:bodyPr>
            <a:normAutofit/>
          </a:bodyPr>
          <a:lstStyle/>
          <a:p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Education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3528392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/>
              <a:t>	The teaching or passing on of knowledge.</a:t>
            </a:r>
            <a:endParaRPr lang="en-GB" sz="3600" b="1" dirty="0"/>
          </a:p>
        </p:txBody>
      </p:sp>
      <p:pic>
        <p:nvPicPr>
          <p:cNvPr id="24578" name="Picture 2" descr="http://www.d-m-m.org/image-files/teach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312" y="764704"/>
            <a:ext cx="6192688" cy="5724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113</Words>
  <Application>Microsoft Office PowerPoint</Application>
  <PresentationFormat>On-screen Show (4:3)</PresentationFormat>
  <Paragraphs>75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Calendar/Sacred Time</vt:lpstr>
      <vt:lpstr>Ceremony</vt:lpstr>
      <vt:lpstr>Commitment</vt:lpstr>
      <vt:lpstr>Community  Structure</vt:lpstr>
      <vt:lpstr>Creed</vt:lpstr>
      <vt:lpstr>Cultural Context</vt:lpstr>
      <vt:lpstr>Development</vt:lpstr>
      <vt:lpstr>Education</vt:lpstr>
      <vt:lpstr>Expansion</vt:lpstr>
      <vt:lpstr>Festivals</vt:lpstr>
      <vt:lpstr>Follower/Disciple</vt:lpstr>
      <vt:lpstr>Founder</vt:lpstr>
      <vt:lpstr>Inspiration</vt:lpstr>
      <vt:lpstr>Leadership</vt:lpstr>
      <vt:lpstr>Location</vt:lpstr>
      <vt:lpstr>Meditation</vt:lpstr>
      <vt:lpstr>Oral Tradition</vt:lpstr>
      <vt:lpstr>Persecution</vt:lpstr>
      <vt:lpstr>Pilgrimage</vt:lpstr>
      <vt:lpstr>Places of Worship</vt:lpstr>
      <vt:lpstr>Prophet</vt:lpstr>
      <vt:lpstr>Practice</vt:lpstr>
      <vt:lpstr>Prayer</vt:lpstr>
      <vt:lpstr>Revelation</vt:lpstr>
      <vt:lpstr>Rite</vt:lpstr>
      <vt:lpstr>Ritual</vt:lpstr>
      <vt:lpstr>Sacred Text</vt:lpstr>
      <vt:lpstr>Schism</vt:lpstr>
      <vt:lpstr>Symbol</vt:lpstr>
      <vt:lpstr>Tradition</vt:lpstr>
      <vt:lpstr>Vision/Dream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PackardBell</dc:creator>
  <cp:lastModifiedBy>PackardBell</cp:lastModifiedBy>
  <cp:revision>45</cp:revision>
  <dcterms:created xsi:type="dcterms:W3CDTF">2011-02-04T11:47:38Z</dcterms:created>
  <dcterms:modified xsi:type="dcterms:W3CDTF">2011-02-14T14:32:53Z</dcterms:modified>
</cp:coreProperties>
</file>