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86" r:id="rId6"/>
    <p:sldId id="287" r:id="rId7"/>
    <p:sldId id="288" r:id="rId8"/>
    <p:sldId id="263" r:id="rId9"/>
    <p:sldId id="258" r:id="rId10"/>
    <p:sldId id="264" r:id="rId11"/>
    <p:sldId id="289" r:id="rId12"/>
    <p:sldId id="290" r:id="rId13"/>
    <p:sldId id="291" r:id="rId14"/>
    <p:sldId id="273" r:id="rId15"/>
    <p:sldId id="292" r:id="rId16"/>
    <p:sldId id="293" r:id="rId17"/>
    <p:sldId id="294" r:id="rId18"/>
    <p:sldId id="265" r:id="rId19"/>
    <p:sldId id="295" r:id="rId20"/>
    <p:sldId id="296" r:id="rId21"/>
    <p:sldId id="297" r:id="rId22"/>
    <p:sldId id="274" r:id="rId23"/>
    <p:sldId id="282" r:id="rId24"/>
    <p:sldId id="268" r:id="rId25"/>
    <p:sldId id="275" r:id="rId26"/>
    <p:sldId id="269" r:id="rId27"/>
    <p:sldId id="267" r:id="rId28"/>
    <p:sldId id="276" r:id="rId29"/>
    <p:sldId id="266" r:id="rId30"/>
    <p:sldId id="306" r:id="rId31"/>
    <p:sldId id="277" r:id="rId32"/>
    <p:sldId id="261" r:id="rId33"/>
    <p:sldId id="259" r:id="rId34"/>
    <p:sldId id="270" r:id="rId35"/>
    <p:sldId id="299" r:id="rId36"/>
    <p:sldId id="301" r:id="rId37"/>
    <p:sldId id="300" r:id="rId38"/>
    <p:sldId id="281" r:id="rId39"/>
    <p:sldId id="302" r:id="rId40"/>
    <p:sldId id="278" r:id="rId41"/>
    <p:sldId id="303" r:id="rId42"/>
    <p:sldId id="304" r:id="rId43"/>
    <p:sldId id="280" r:id="rId44"/>
    <p:sldId id="305" r:id="rId45"/>
  </p:sldIdLst>
  <p:sldSz cx="9144000" cy="6858000" type="screen4x3"/>
  <p:notesSz cx="6858000" cy="9144000"/>
  <p:defaultTextStyle>
    <a:defPPr>
      <a:defRPr lang="en-GB"/>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2D24E4"/>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7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ga-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12C3E18-4CF0-42A9-AAD1-DC4E19B5531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8A82801-C201-4718-8632-316A6C4B295F}"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ga-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E1DF5A2-671C-4937-8F23-014C28BE07A2}"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ga-IE"/>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GB"/>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GB"/>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43D2D98B-5487-4C9D-AC15-56CAEDA973E5}"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ga-IE"/>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GB"/>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3313661-0F96-4E10-A117-FF05D9364C20}"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ga-IE"/>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8A0F71D-46D8-483C-A7FF-C136199546E9}"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D5DC8F0-A168-47F0-B6A8-AC7BE98EA71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ga-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88BA2EA-E7A5-4C53-9E9C-1AB26EF1EEA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977B453-F018-4E99-8972-2E1B47F10BC8}"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ga-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4EF8B48-B192-4E3F-95CC-A8B531FD94B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EDB36F5-D577-4C8F-8C7D-379D620EB936}"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22EBE026-E50A-4243-AF67-E47B1AC13A6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ga-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5651198-D9D4-4336-A4DF-65E563155660}"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ga-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ga-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81ADC29-DCC2-4115-A0BC-C75CC090527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8ABB3CB-B348-49CD-8490-108FBA172C5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7"/>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2056" name="WordArt 8"/>
          <p:cNvSpPr>
            <a:spLocks noChangeArrowheads="1" noChangeShapeType="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2059" name="Oval 11"/>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2060" name="Line 12"/>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2061" name="Line 13"/>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2062" name="Line 14"/>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2063" name="Line 15"/>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2064" name="Line 16"/>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2065" name="Line 17"/>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2071" name="Text Box 23"/>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2072" name="Text Box 24"/>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2076" name="AutoShape 28">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nodePh="1">
                                  <p:stCondLst>
                                    <p:cond delay="0"/>
                                  </p:stCondLst>
                                  <p:endCondLst>
                                    <p:cond evt="begin" delay="0">
                                      <p:tn val="5"/>
                                    </p:cond>
                                  </p:endCondLst>
                                  <p:iterate type="lt">
                                    <p:tmPct val="10000"/>
                                  </p:iterate>
                                  <p:childTnLst>
                                    <p:set>
                                      <p:cBhvr>
                                        <p:cTn id="6" dur="1" fill="hold">
                                          <p:stCondLst>
                                            <p:cond delay="0"/>
                                          </p:stCondLst>
                                        </p:cTn>
                                        <p:tgtEl>
                                          <p:spTgt spid="2055">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055">
                                            <p:txEl>
                                              <p:pRg st="0" end="0"/>
                                            </p:txEl>
                                          </p:spTgt>
                                        </p:tgtEl>
                                        <p:attrNameLst>
                                          <p:attrName>ppt_w</p:attrName>
                                        </p:attrNameLst>
                                      </p:cBhvr>
                                    </p:anim>
                                    <p:anim by="(#ppt_w*0.50)" calcmode="lin" valueType="num">
                                      <p:cBhvr>
                                        <p:cTn id="8" dur="500" decel="50000" autoRev="1" fill="hold">
                                          <p:stCondLst>
                                            <p:cond delay="0"/>
                                          </p:stCondLst>
                                        </p:cTn>
                                        <p:tgtEl>
                                          <p:spTgt spid="2055">
                                            <p:txEl>
                                              <p:pRg st="0" end="0"/>
                                            </p:txEl>
                                          </p:spTgt>
                                        </p:tgtEl>
                                        <p:attrNameLst>
                                          <p:attrName>ppt_x</p:attrName>
                                        </p:attrNameLst>
                                      </p:cBhvr>
                                    </p:anim>
                                    <p:anim from="(-#ppt_h/2)" to="(#ppt_y)" calcmode="lin" valueType="num">
                                      <p:cBhvr>
                                        <p:cTn id="9" dur="1000" fill="hold">
                                          <p:stCondLst>
                                            <p:cond delay="0"/>
                                          </p:stCondLst>
                                        </p:cTn>
                                        <p:tgtEl>
                                          <p:spTgt spid="2055">
                                            <p:txEl>
                                              <p:pRg st="0" end="0"/>
                                            </p:txEl>
                                          </p:spTgt>
                                        </p:tgtEl>
                                        <p:attrNameLst>
                                          <p:attrName>ppt_y</p:attrName>
                                        </p:attrNameLst>
                                      </p:cBhvr>
                                    </p:anim>
                                    <p:animRot by="21600000">
                                      <p:cBhvr>
                                        <p:cTn id="10" dur="1000" fill="hold">
                                          <p:stCondLst>
                                            <p:cond delay="0"/>
                                          </p:stCondLst>
                                        </p:cTn>
                                        <p:tgtEl>
                                          <p:spTgt spid="205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WordArt 2"/>
          <p:cNvSpPr>
            <a:spLocks noChangeArrowheads="1" noChangeShapeType="1"/>
          </p:cNvSpPr>
          <p:nvPr/>
        </p:nvSpPr>
        <p:spPr bwMode="auto">
          <a:xfrm>
            <a:off x="468313" y="333375"/>
            <a:ext cx="8229600" cy="993775"/>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21507" name="Text Box 3"/>
          <p:cNvSpPr txBox="1">
            <a:spLocks noChangeArrowheads="1"/>
          </p:cNvSpPr>
          <p:nvPr/>
        </p:nvSpPr>
        <p:spPr bwMode="auto">
          <a:xfrm>
            <a:off x="0" y="1484313"/>
            <a:ext cx="9144000" cy="4656137"/>
          </a:xfrm>
          <a:prstGeom prst="rect">
            <a:avLst/>
          </a:prstGeom>
          <a:noFill/>
          <a:ln w="9525">
            <a:noFill/>
            <a:miter lim="800000"/>
            <a:headEnd/>
            <a:tailEnd/>
          </a:ln>
          <a:effectLst/>
        </p:spPr>
        <p:txBody>
          <a:bodyPr>
            <a:spAutoFit/>
          </a:bodyPr>
          <a:lstStyle/>
          <a:p>
            <a:pPr>
              <a:spcBef>
                <a:spcPct val="50000"/>
              </a:spcBef>
              <a:buFontTx/>
              <a:buChar char="•"/>
            </a:pPr>
            <a:r>
              <a:rPr lang="en-GB" sz="2400" b="1" i="1">
                <a:latin typeface="Comic Sans MS" pitchFamily="66" charset="0"/>
              </a:rPr>
              <a:t>Ask yourself WHY after each question. </a:t>
            </a:r>
            <a:br>
              <a:rPr lang="en-GB" sz="2400" b="1" i="1">
                <a:latin typeface="Comic Sans MS" pitchFamily="66" charset="0"/>
              </a:rPr>
            </a:br>
            <a:r>
              <a:rPr lang="en-GB" sz="2400" b="1" i="1">
                <a:latin typeface="Comic Sans MS" pitchFamily="66" charset="0"/>
              </a:rPr>
              <a:t/>
            </a:r>
            <a:br>
              <a:rPr lang="en-GB" sz="2400" b="1" i="1">
                <a:latin typeface="Comic Sans MS" pitchFamily="66" charset="0"/>
              </a:rPr>
            </a:br>
            <a:r>
              <a:rPr lang="en-GB" sz="2400">
                <a:latin typeface="Comic Sans MS" pitchFamily="66" charset="0"/>
              </a:rPr>
              <a:t>Orthodox Jews are expected to pray three times a day. </a:t>
            </a:r>
            <a:br>
              <a:rPr lang="en-GB" sz="2400">
                <a:latin typeface="Comic Sans MS" pitchFamily="66" charset="0"/>
              </a:rPr>
            </a:br>
            <a:r>
              <a:rPr lang="en-GB" sz="2400">
                <a:latin typeface="Comic Sans MS" pitchFamily="66" charset="0"/>
              </a:rPr>
              <a:t>Morning, afternoon and evening. </a:t>
            </a:r>
          </a:p>
          <a:p>
            <a:pPr>
              <a:spcBef>
                <a:spcPct val="50000"/>
              </a:spcBef>
              <a:buFontTx/>
              <a:buChar char="•"/>
            </a:pPr>
            <a:r>
              <a:rPr lang="en-GB" sz="2400" b="1">
                <a:solidFill>
                  <a:schemeClr val="accent2"/>
                </a:solidFill>
                <a:latin typeface="Comic Sans MS" pitchFamily="66" charset="0"/>
              </a:rPr>
              <a:t> So God is constantly on their mind</a:t>
            </a:r>
          </a:p>
          <a:p>
            <a:pPr>
              <a:spcBef>
                <a:spcPct val="50000"/>
              </a:spcBef>
              <a:buFontTx/>
              <a:buChar char="•"/>
            </a:pPr>
            <a:r>
              <a:rPr lang="en-GB" sz="2400">
                <a:latin typeface="Comic Sans MS" pitchFamily="66" charset="0"/>
              </a:rPr>
              <a:t> Prayers are said facing Jerusalem.</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Jerusalem is the centre of the Jewish faith</a:t>
            </a:r>
          </a:p>
          <a:p>
            <a:pPr>
              <a:spcBef>
                <a:spcPct val="50000"/>
              </a:spcBef>
              <a:buFontTx/>
              <a:buChar char="•"/>
            </a:pPr>
            <a:r>
              <a:rPr lang="en-GB" sz="2400">
                <a:latin typeface="Comic Sans MS" pitchFamily="66" charset="0"/>
              </a:rPr>
              <a:t> Women do not have set times to pray but they are expected </a:t>
            </a:r>
            <a:br>
              <a:rPr lang="en-GB" sz="2400">
                <a:latin typeface="Comic Sans MS" pitchFamily="66" charset="0"/>
              </a:rPr>
            </a:br>
            <a:r>
              <a:rPr lang="en-GB" sz="2400">
                <a:latin typeface="Comic Sans MS" pitchFamily="66" charset="0"/>
              </a:rPr>
              <a:t>   to pray twice a day.</a:t>
            </a:r>
          </a:p>
          <a:p>
            <a:pPr>
              <a:spcBef>
                <a:spcPct val="50000"/>
              </a:spcBef>
              <a:buFontTx/>
              <a:buChar char="•"/>
            </a:pPr>
            <a:r>
              <a:rPr lang="en-GB" sz="2400" b="1">
                <a:solidFill>
                  <a:schemeClr val="accent2"/>
                </a:solidFill>
                <a:latin typeface="Comic Sans MS" pitchFamily="66" charset="0"/>
              </a:rPr>
              <a:t> Because they have small children to look after</a:t>
            </a:r>
            <a:r>
              <a:rPr lang="en-GB" sz="2400">
                <a:solidFill>
                  <a:schemeClr val="accent2"/>
                </a:solidFill>
                <a:latin typeface="Comic Sans MS" pitchFamily="66" charset="0"/>
              </a:rPr>
              <a:t>.</a:t>
            </a:r>
            <a:r>
              <a:rPr lang="en-GB" sz="2400">
                <a:latin typeface="Comic Sans MS" pitchFamily="66" charset="0"/>
              </a:rPr>
              <a:t> </a:t>
            </a:r>
          </a:p>
        </p:txBody>
      </p:sp>
      <p:sp>
        <p:nvSpPr>
          <p:cNvPr id="21509"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21508"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21511" name="Rectangle 7"/>
          <p:cNvSpPr>
            <a:spLocks noChangeArrowheads="1"/>
          </p:cNvSpPr>
          <p:nvPr/>
        </p:nvSpPr>
        <p:spPr bwMode="auto">
          <a:xfrm>
            <a:off x="0" y="3141663"/>
            <a:ext cx="5580063" cy="50323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21512" name="Rectangle 8"/>
          <p:cNvSpPr>
            <a:spLocks noChangeArrowheads="1"/>
          </p:cNvSpPr>
          <p:nvPr/>
        </p:nvSpPr>
        <p:spPr bwMode="auto">
          <a:xfrm>
            <a:off x="0" y="4221163"/>
            <a:ext cx="7019925" cy="50323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21513" name="Rectangle 9"/>
          <p:cNvSpPr>
            <a:spLocks noChangeArrowheads="1"/>
          </p:cNvSpPr>
          <p:nvPr/>
        </p:nvSpPr>
        <p:spPr bwMode="auto">
          <a:xfrm>
            <a:off x="0" y="5589588"/>
            <a:ext cx="7380288" cy="576262"/>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WordArt 2"/>
          <p:cNvSpPr>
            <a:spLocks noChangeArrowheads="1" noChangeShapeType="1" noTextEdit="1"/>
          </p:cNvSpPr>
          <p:nvPr/>
        </p:nvSpPr>
        <p:spPr bwMode="auto">
          <a:xfrm>
            <a:off x="468313" y="333375"/>
            <a:ext cx="8229600" cy="993775"/>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61443" name="Text Box 3"/>
          <p:cNvSpPr txBox="1">
            <a:spLocks noChangeArrowheads="1"/>
          </p:cNvSpPr>
          <p:nvPr/>
        </p:nvSpPr>
        <p:spPr bwMode="auto">
          <a:xfrm>
            <a:off x="0" y="1484313"/>
            <a:ext cx="9144000" cy="4656137"/>
          </a:xfrm>
          <a:prstGeom prst="rect">
            <a:avLst/>
          </a:prstGeom>
          <a:noFill/>
          <a:ln w="9525">
            <a:noFill/>
            <a:miter lim="800000"/>
            <a:headEnd/>
            <a:tailEnd/>
          </a:ln>
          <a:effectLst/>
        </p:spPr>
        <p:txBody>
          <a:bodyPr>
            <a:spAutoFit/>
          </a:bodyPr>
          <a:lstStyle/>
          <a:p>
            <a:pPr>
              <a:spcBef>
                <a:spcPct val="50000"/>
              </a:spcBef>
              <a:buFontTx/>
              <a:buChar char="•"/>
            </a:pPr>
            <a:r>
              <a:rPr lang="en-GB" sz="2400" b="1" i="1">
                <a:latin typeface="Comic Sans MS" pitchFamily="66" charset="0"/>
              </a:rPr>
              <a:t>Ask yourself WHY after each question. </a:t>
            </a:r>
            <a:br>
              <a:rPr lang="en-GB" sz="2400" b="1" i="1">
                <a:latin typeface="Comic Sans MS" pitchFamily="66" charset="0"/>
              </a:rPr>
            </a:br>
            <a:r>
              <a:rPr lang="en-GB" sz="2400" b="1" i="1">
                <a:latin typeface="Comic Sans MS" pitchFamily="66" charset="0"/>
              </a:rPr>
              <a:t/>
            </a:r>
            <a:br>
              <a:rPr lang="en-GB" sz="2400" b="1" i="1">
                <a:latin typeface="Comic Sans MS" pitchFamily="66" charset="0"/>
              </a:rPr>
            </a:br>
            <a:r>
              <a:rPr lang="en-GB" sz="2400">
                <a:latin typeface="Comic Sans MS" pitchFamily="66" charset="0"/>
              </a:rPr>
              <a:t>Orthodox Jews are expected to pray three times a day. </a:t>
            </a:r>
            <a:br>
              <a:rPr lang="en-GB" sz="2400">
                <a:latin typeface="Comic Sans MS" pitchFamily="66" charset="0"/>
              </a:rPr>
            </a:br>
            <a:r>
              <a:rPr lang="en-GB" sz="2400">
                <a:latin typeface="Comic Sans MS" pitchFamily="66" charset="0"/>
              </a:rPr>
              <a:t>Morning, afternoon and evening. </a:t>
            </a:r>
          </a:p>
          <a:p>
            <a:pPr>
              <a:spcBef>
                <a:spcPct val="50000"/>
              </a:spcBef>
              <a:buFontTx/>
              <a:buChar char="•"/>
            </a:pPr>
            <a:r>
              <a:rPr lang="en-GB" sz="2400" b="1">
                <a:solidFill>
                  <a:schemeClr val="accent2"/>
                </a:solidFill>
                <a:latin typeface="Comic Sans MS" pitchFamily="66" charset="0"/>
              </a:rPr>
              <a:t> So God is constantly on their mind</a:t>
            </a:r>
          </a:p>
          <a:p>
            <a:pPr>
              <a:spcBef>
                <a:spcPct val="50000"/>
              </a:spcBef>
              <a:buFontTx/>
              <a:buChar char="•"/>
            </a:pPr>
            <a:r>
              <a:rPr lang="en-GB" sz="2400">
                <a:latin typeface="Comic Sans MS" pitchFamily="66" charset="0"/>
              </a:rPr>
              <a:t> Prayers are said facing Jerusalem.</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Jerusalem is the centre of the Jewish faith</a:t>
            </a:r>
          </a:p>
          <a:p>
            <a:pPr>
              <a:spcBef>
                <a:spcPct val="50000"/>
              </a:spcBef>
              <a:buFontTx/>
              <a:buChar char="•"/>
            </a:pPr>
            <a:r>
              <a:rPr lang="en-GB" sz="2400">
                <a:latin typeface="Comic Sans MS" pitchFamily="66" charset="0"/>
              </a:rPr>
              <a:t> Women do not have set times to pray but they are expected </a:t>
            </a:r>
            <a:br>
              <a:rPr lang="en-GB" sz="2400">
                <a:latin typeface="Comic Sans MS" pitchFamily="66" charset="0"/>
              </a:rPr>
            </a:br>
            <a:r>
              <a:rPr lang="en-GB" sz="2400">
                <a:latin typeface="Comic Sans MS" pitchFamily="66" charset="0"/>
              </a:rPr>
              <a:t>   to pray twice a day.</a:t>
            </a:r>
          </a:p>
          <a:p>
            <a:pPr>
              <a:spcBef>
                <a:spcPct val="50000"/>
              </a:spcBef>
              <a:buFontTx/>
              <a:buChar char="•"/>
            </a:pPr>
            <a:r>
              <a:rPr lang="en-GB" sz="2400" b="1">
                <a:solidFill>
                  <a:schemeClr val="accent2"/>
                </a:solidFill>
                <a:latin typeface="Comic Sans MS" pitchFamily="66" charset="0"/>
              </a:rPr>
              <a:t> Because they have small children to look after</a:t>
            </a:r>
            <a:r>
              <a:rPr lang="en-GB" sz="2400">
                <a:solidFill>
                  <a:schemeClr val="accent2"/>
                </a:solidFill>
                <a:latin typeface="Comic Sans MS" pitchFamily="66" charset="0"/>
              </a:rPr>
              <a:t>.</a:t>
            </a:r>
            <a:r>
              <a:rPr lang="en-GB" sz="2400">
                <a:latin typeface="Comic Sans MS" pitchFamily="66" charset="0"/>
              </a:rPr>
              <a:t> </a:t>
            </a:r>
          </a:p>
        </p:txBody>
      </p:sp>
      <p:sp>
        <p:nvSpPr>
          <p:cNvPr id="61444" name="AutoShape 4">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61445" name="AutoShape 5">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61446" name="Rectangle 6"/>
          <p:cNvSpPr>
            <a:spLocks noChangeArrowheads="1"/>
          </p:cNvSpPr>
          <p:nvPr/>
        </p:nvSpPr>
        <p:spPr bwMode="auto">
          <a:xfrm>
            <a:off x="0" y="4221163"/>
            <a:ext cx="7019925" cy="50323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61447" name="Rectangle 7"/>
          <p:cNvSpPr>
            <a:spLocks noChangeArrowheads="1"/>
          </p:cNvSpPr>
          <p:nvPr/>
        </p:nvSpPr>
        <p:spPr bwMode="auto">
          <a:xfrm>
            <a:off x="0" y="5589588"/>
            <a:ext cx="7380288" cy="576262"/>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WordArt 2"/>
          <p:cNvSpPr>
            <a:spLocks noChangeArrowheads="1" noChangeShapeType="1" noTextEdit="1"/>
          </p:cNvSpPr>
          <p:nvPr/>
        </p:nvSpPr>
        <p:spPr bwMode="auto">
          <a:xfrm>
            <a:off x="468313" y="333375"/>
            <a:ext cx="8229600" cy="993775"/>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62467" name="Text Box 3"/>
          <p:cNvSpPr txBox="1">
            <a:spLocks noChangeArrowheads="1"/>
          </p:cNvSpPr>
          <p:nvPr/>
        </p:nvSpPr>
        <p:spPr bwMode="auto">
          <a:xfrm>
            <a:off x="0" y="1484313"/>
            <a:ext cx="9144000" cy="4656137"/>
          </a:xfrm>
          <a:prstGeom prst="rect">
            <a:avLst/>
          </a:prstGeom>
          <a:noFill/>
          <a:ln w="9525">
            <a:noFill/>
            <a:miter lim="800000"/>
            <a:headEnd/>
            <a:tailEnd/>
          </a:ln>
          <a:effectLst/>
        </p:spPr>
        <p:txBody>
          <a:bodyPr>
            <a:spAutoFit/>
          </a:bodyPr>
          <a:lstStyle/>
          <a:p>
            <a:pPr>
              <a:spcBef>
                <a:spcPct val="50000"/>
              </a:spcBef>
              <a:buFontTx/>
              <a:buChar char="•"/>
            </a:pPr>
            <a:r>
              <a:rPr lang="en-GB" sz="2400" b="1" i="1">
                <a:latin typeface="Comic Sans MS" pitchFamily="66" charset="0"/>
              </a:rPr>
              <a:t>Ask yourself WHY after each question. </a:t>
            </a:r>
            <a:br>
              <a:rPr lang="en-GB" sz="2400" b="1" i="1">
                <a:latin typeface="Comic Sans MS" pitchFamily="66" charset="0"/>
              </a:rPr>
            </a:br>
            <a:r>
              <a:rPr lang="en-GB" sz="2400" b="1" i="1">
                <a:latin typeface="Comic Sans MS" pitchFamily="66" charset="0"/>
              </a:rPr>
              <a:t/>
            </a:r>
            <a:br>
              <a:rPr lang="en-GB" sz="2400" b="1" i="1">
                <a:latin typeface="Comic Sans MS" pitchFamily="66" charset="0"/>
              </a:rPr>
            </a:br>
            <a:r>
              <a:rPr lang="en-GB" sz="2400">
                <a:latin typeface="Comic Sans MS" pitchFamily="66" charset="0"/>
              </a:rPr>
              <a:t>Orthodox Jews are expected to pray three times a day. </a:t>
            </a:r>
            <a:br>
              <a:rPr lang="en-GB" sz="2400">
                <a:latin typeface="Comic Sans MS" pitchFamily="66" charset="0"/>
              </a:rPr>
            </a:br>
            <a:r>
              <a:rPr lang="en-GB" sz="2400">
                <a:latin typeface="Comic Sans MS" pitchFamily="66" charset="0"/>
              </a:rPr>
              <a:t>Morning, afternoon and evening. </a:t>
            </a:r>
          </a:p>
          <a:p>
            <a:pPr>
              <a:spcBef>
                <a:spcPct val="50000"/>
              </a:spcBef>
              <a:buFontTx/>
              <a:buChar char="•"/>
            </a:pPr>
            <a:r>
              <a:rPr lang="en-GB" sz="2400" b="1">
                <a:solidFill>
                  <a:schemeClr val="accent2"/>
                </a:solidFill>
                <a:latin typeface="Comic Sans MS" pitchFamily="66" charset="0"/>
              </a:rPr>
              <a:t> So God is constantly on their mind</a:t>
            </a:r>
          </a:p>
          <a:p>
            <a:pPr>
              <a:spcBef>
                <a:spcPct val="50000"/>
              </a:spcBef>
              <a:buFontTx/>
              <a:buChar char="•"/>
            </a:pPr>
            <a:r>
              <a:rPr lang="en-GB" sz="2400">
                <a:latin typeface="Comic Sans MS" pitchFamily="66" charset="0"/>
              </a:rPr>
              <a:t> Prayers are said facing Jerusalem.</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Jerusalem is the centre of the Jewish faith</a:t>
            </a:r>
          </a:p>
          <a:p>
            <a:pPr>
              <a:spcBef>
                <a:spcPct val="50000"/>
              </a:spcBef>
              <a:buFontTx/>
              <a:buChar char="•"/>
            </a:pPr>
            <a:r>
              <a:rPr lang="en-GB" sz="2400">
                <a:latin typeface="Comic Sans MS" pitchFamily="66" charset="0"/>
              </a:rPr>
              <a:t> Women do not have set times to pray but they are expected </a:t>
            </a:r>
            <a:br>
              <a:rPr lang="en-GB" sz="2400">
                <a:latin typeface="Comic Sans MS" pitchFamily="66" charset="0"/>
              </a:rPr>
            </a:br>
            <a:r>
              <a:rPr lang="en-GB" sz="2400">
                <a:latin typeface="Comic Sans MS" pitchFamily="66" charset="0"/>
              </a:rPr>
              <a:t>   to pray twice a day.</a:t>
            </a:r>
          </a:p>
          <a:p>
            <a:pPr>
              <a:spcBef>
                <a:spcPct val="50000"/>
              </a:spcBef>
              <a:buFontTx/>
              <a:buChar char="•"/>
            </a:pPr>
            <a:r>
              <a:rPr lang="en-GB" sz="2400" b="1">
                <a:solidFill>
                  <a:schemeClr val="accent2"/>
                </a:solidFill>
                <a:latin typeface="Comic Sans MS" pitchFamily="66" charset="0"/>
              </a:rPr>
              <a:t> Because they have small children to look after</a:t>
            </a:r>
            <a:r>
              <a:rPr lang="en-GB" sz="2400">
                <a:solidFill>
                  <a:schemeClr val="accent2"/>
                </a:solidFill>
                <a:latin typeface="Comic Sans MS" pitchFamily="66" charset="0"/>
              </a:rPr>
              <a:t>.</a:t>
            </a:r>
            <a:r>
              <a:rPr lang="en-GB" sz="2400">
                <a:latin typeface="Comic Sans MS" pitchFamily="66" charset="0"/>
              </a:rPr>
              <a:t> </a:t>
            </a:r>
          </a:p>
        </p:txBody>
      </p:sp>
      <p:sp>
        <p:nvSpPr>
          <p:cNvPr id="62468" name="AutoShape 4">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62469" name="AutoShape 5">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62470" name="Rectangle 6"/>
          <p:cNvSpPr>
            <a:spLocks noChangeArrowheads="1"/>
          </p:cNvSpPr>
          <p:nvPr/>
        </p:nvSpPr>
        <p:spPr bwMode="auto">
          <a:xfrm>
            <a:off x="0" y="5589588"/>
            <a:ext cx="7380288" cy="576262"/>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WordArt 2"/>
          <p:cNvSpPr>
            <a:spLocks noChangeArrowheads="1" noChangeShapeType="1" noTextEdit="1"/>
          </p:cNvSpPr>
          <p:nvPr/>
        </p:nvSpPr>
        <p:spPr bwMode="auto">
          <a:xfrm>
            <a:off x="468313" y="333375"/>
            <a:ext cx="8229600" cy="993775"/>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63491" name="Text Box 3"/>
          <p:cNvSpPr txBox="1">
            <a:spLocks noChangeArrowheads="1"/>
          </p:cNvSpPr>
          <p:nvPr/>
        </p:nvSpPr>
        <p:spPr bwMode="auto">
          <a:xfrm>
            <a:off x="0" y="1484313"/>
            <a:ext cx="9144000" cy="4656137"/>
          </a:xfrm>
          <a:prstGeom prst="rect">
            <a:avLst/>
          </a:prstGeom>
          <a:noFill/>
          <a:ln w="9525">
            <a:noFill/>
            <a:miter lim="800000"/>
            <a:headEnd/>
            <a:tailEnd/>
          </a:ln>
          <a:effectLst/>
        </p:spPr>
        <p:txBody>
          <a:bodyPr>
            <a:spAutoFit/>
          </a:bodyPr>
          <a:lstStyle/>
          <a:p>
            <a:pPr>
              <a:spcBef>
                <a:spcPct val="50000"/>
              </a:spcBef>
              <a:buFontTx/>
              <a:buChar char="•"/>
            </a:pPr>
            <a:r>
              <a:rPr lang="en-GB" sz="2400" b="1" i="1">
                <a:latin typeface="Comic Sans MS" pitchFamily="66" charset="0"/>
              </a:rPr>
              <a:t>Ask yourself WHY after each question. </a:t>
            </a:r>
            <a:br>
              <a:rPr lang="en-GB" sz="2400" b="1" i="1">
                <a:latin typeface="Comic Sans MS" pitchFamily="66" charset="0"/>
              </a:rPr>
            </a:br>
            <a:r>
              <a:rPr lang="en-GB" sz="2400" b="1" i="1">
                <a:latin typeface="Comic Sans MS" pitchFamily="66" charset="0"/>
              </a:rPr>
              <a:t/>
            </a:r>
            <a:br>
              <a:rPr lang="en-GB" sz="2400" b="1" i="1">
                <a:latin typeface="Comic Sans MS" pitchFamily="66" charset="0"/>
              </a:rPr>
            </a:br>
            <a:r>
              <a:rPr lang="en-GB" sz="2400">
                <a:latin typeface="Comic Sans MS" pitchFamily="66" charset="0"/>
              </a:rPr>
              <a:t>Orthodox Jews are expected to pray three times a day. </a:t>
            </a:r>
            <a:br>
              <a:rPr lang="en-GB" sz="2400">
                <a:latin typeface="Comic Sans MS" pitchFamily="66" charset="0"/>
              </a:rPr>
            </a:br>
            <a:r>
              <a:rPr lang="en-GB" sz="2400">
                <a:latin typeface="Comic Sans MS" pitchFamily="66" charset="0"/>
              </a:rPr>
              <a:t>Morning, afternoon and evening. </a:t>
            </a:r>
          </a:p>
          <a:p>
            <a:pPr>
              <a:spcBef>
                <a:spcPct val="50000"/>
              </a:spcBef>
              <a:buFontTx/>
              <a:buChar char="•"/>
            </a:pPr>
            <a:r>
              <a:rPr lang="en-GB" sz="2400" b="1">
                <a:solidFill>
                  <a:schemeClr val="accent2"/>
                </a:solidFill>
                <a:latin typeface="Comic Sans MS" pitchFamily="66" charset="0"/>
              </a:rPr>
              <a:t> So God is constantly on their mind</a:t>
            </a:r>
          </a:p>
          <a:p>
            <a:pPr>
              <a:spcBef>
                <a:spcPct val="50000"/>
              </a:spcBef>
              <a:buFontTx/>
              <a:buChar char="•"/>
            </a:pPr>
            <a:r>
              <a:rPr lang="en-GB" sz="2400">
                <a:latin typeface="Comic Sans MS" pitchFamily="66" charset="0"/>
              </a:rPr>
              <a:t> Prayers are said facing Jerusalem.</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Jerusalem is the centre of the Jewish faith</a:t>
            </a:r>
          </a:p>
          <a:p>
            <a:pPr>
              <a:spcBef>
                <a:spcPct val="50000"/>
              </a:spcBef>
              <a:buFontTx/>
              <a:buChar char="•"/>
            </a:pPr>
            <a:r>
              <a:rPr lang="en-GB" sz="2400">
                <a:latin typeface="Comic Sans MS" pitchFamily="66" charset="0"/>
              </a:rPr>
              <a:t> Women do not have set times to pray but they are expected </a:t>
            </a:r>
            <a:br>
              <a:rPr lang="en-GB" sz="2400">
                <a:latin typeface="Comic Sans MS" pitchFamily="66" charset="0"/>
              </a:rPr>
            </a:br>
            <a:r>
              <a:rPr lang="en-GB" sz="2400">
                <a:latin typeface="Comic Sans MS" pitchFamily="66" charset="0"/>
              </a:rPr>
              <a:t>   to pray twice a day.</a:t>
            </a:r>
          </a:p>
          <a:p>
            <a:pPr>
              <a:spcBef>
                <a:spcPct val="50000"/>
              </a:spcBef>
              <a:buFontTx/>
              <a:buChar char="•"/>
            </a:pPr>
            <a:r>
              <a:rPr lang="en-GB" sz="2400" b="1">
                <a:solidFill>
                  <a:schemeClr val="accent2"/>
                </a:solidFill>
                <a:latin typeface="Comic Sans MS" pitchFamily="66" charset="0"/>
              </a:rPr>
              <a:t> Because they have small children to look after</a:t>
            </a:r>
            <a:r>
              <a:rPr lang="en-GB" sz="2400">
                <a:solidFill>
                  <a:schemeClr val="accent2"/>
                </a:solidFill>
                <a:latin typeface="Comic Sans MS" pitchFamily="66" charset="0"/>
              </a:rPr>
              <a:t>.</a:t>
            </a:r>
            <a:r>
              <a:rPr lang="en-GB" sz="2400">
                <a:latin typeface="Comic Sans MS" pitchFamily="66" charset="0"/>
              </a:rPr>
              <a:t> </a:t>
            </a:r>
          </a:p>
        </p:txBody>
      </p:sp>
      <p:sp>
        <p:nvSpPr>
          <p:cNvPr id="63492" name="AutoShape 4">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63493" name="AutoShape 5">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4" name="Text Box 6"/>
          <p:cNvSpPr txBox="1">
            <a:spLocks noChangeArrowheads="1"/>
          </p:cNvSpPr>
          <p:nvPr/>
        </p:nvSpPr>
        <p:spPr bwMode="auto">
          <a:xfrm>
            <a:off x="0" y="2349500"/>
            <a:ext cx="9144000" cy="457200"/>
          </a:xfrm>
          <a:prstGeom prst="rect">
            <a:avLst/>
          </a:prstGeom>
          <a:noFill/>
          <a:ln w="9525">
            <a:noFill/>
            <a:miter lim="800000"/>
            <a:headEnd/>
            <a:tailEnd/>
          </a:ln>
          <a:effectLst/>
        </p:spPr>
        <p:txBody>
          <a:bodyPr>
            <a:spAutoFit/>
          </a:bodyPr>
          <a:lstStyle/>
          <a:p>
            <a:pPr>
              <a:buFontTx/>
              <a:buChar char="•"/>
            </a:pPr>
            <a:r>
              <a:rPr lang="en-GB" sz="2400">
                <a:solidFill>
                  <a:schemeClr val="accent2"/>
                </a:solidFill>
                <a:latin typeface="Comic Sans MS" pitchFamily="66" charset="0"/>
              </a:rPr>
              <a:t> </a:t>
            </a:r>
            <a:r>
              <a:rPr lang="en-GB" sz="2400" b="1">
                <a:solidFill>
                  <a:schemeClr val="accent2"/>
                </a:solidFill>
                <a:latin typeface="Comic Sans MS" pitchFamily="66" charset="0"/>
              </a:rPr>
              <a:t>Because it is thought to bring a Jew closer to God</a:t>
            </a:r>
            <a:r>
              <a:rPr lang="en-GB" sz="2400" b="1">
                <a:latin typeface="Comic Sans MS" pitchFamily="66" charset="0"/>
              </a:rPr>
              <a:t>. </a:t>
            </a:r>
            <a:endParaRPr lang="en-GB" sz="2400">
              <a:latin typeface="Comic Sans MS" pitchFamily="66" charset="0"/>
            </a:endParaRPr>
          </a:p>
        </p:txBody>
      </p:sp>
      <p:sp>
        <p:nvSpPr>
          <p:cNvPr id="43015" name="Text Box 7"/>
          <p:cNvSpPr txBox="1">
            <a:spLocks noChangeArrowheads="1"/>
          </p:cNvSpPr>
          <p:nvPr/>
        </p:nvSpPr>
        <p:spPr bwMode="auto">
          <a:xfrm>
            <a:off x="0" y="3284538"/>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Jews can pray anywhere, home is the most common place</a:t>
            </a:r>
            <a:endParaRPr lang="en-GB"/>
          </a:p>
        </p:txBody>
      </p:sp>
      <p:sp>
        <p:nvSpPr>
          <p:cNvPr id="43016" name="Text Box 8"/>
          <p:cNvSpPr txBox="1">
            <a:spLocks noChangeArrowheads="1"/>
          </p:cNvSpPr>
          <p:nvPr/>
        </p:nvSpPr>
        <p:spPr bwMode="auto">
          <a:xfrm>
            <a:off x="0" y="4005263"/>
            <a:ext cx="9144000" cy="457200"/>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Because it is convenient and God is said to be everywhere</a:t>
            </a:r>
            <a:r>
              <a:rPr lang="en-GB" b="1"/>
              <a:t> </a:t>
            </a:r>
            <a:endParaRPr lang="en-GB"/>
          </a:p>
        </p:txBody>
      </p:sp>
      <p:sp>
        <p:nvSpPr>
          <p:cNvPr id="43017" name="Text Box 9"/>
          <p:cNvSpPr txBox="1">
            <a:spLocks noChangeArrowheads="1"/>
          </p:cNvSpPr>
          <p:nvPr/>
        </p:nvSpPr>
        <p:spPr bwMode="auto">
          <a:xfrm>
            <a:off x="0" y="4797425"/>
            <a:ext cx="8893175" cy="457200"/>
          </a:xfrm>
          <a:prstGeom prst="rect">
            <a:avLst/>
          </a:prstGeom>
          <a:noFill/>
          <a:ln w="9525">
            <a:noFill/>
            <a:miter lim="800000"/>
            <a:headEnd/>
            <a:tailEnd/>
          </a:ln>
          <a:effectLst/>
        </p:spPr>
        <p:txBody>
          <a:bodyPr>
            <a:spAutoFit/>
          </a:bodyPr>
          <a:lstStyle/>
          <a:p>
            <a:pPr>
              <a:buFontTx/>
              <a:buChar char="•"/>
            </a:pPr>
            <a:r>
              <a:rPr lang="en-GB" sz="2400">
                <a:latin typeface="Comic Sans MS" pitchFamily="66" charset="0"/>
              </a:rPr>
              <a:t> Jews like to pray as a group</a:t>
            </a:r>
          </a:p>
        </p:txBody>
      </p:sp>
      <p:sp>
        <p:nvSpPr>
          <p:cNvPr id="43018" name="Text Box 10"/>
          <p:cNvSpPr txBox="1">
            <a:spLocks noChangeArrowheads="1"/>
          </p:cNvSpPr>
          <p:nvPr/>
        </p:nvSpPr>
        <p:spPr bwMode="auto">
          <a:xfrm>
            <a:off x="0" y="5445125"/>
            <a:ext cx="9144000" cy="822325"/>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It is an uplifting experience and strengthens the religious   </a:t>
            </a:r>
            <a:br>
              <a:rPr lang="en-GB" sz="2400" b="1">
                <a:solidFill>
                  <a:schemeClr val="accent2"/>
                </a:solidFill>
                <a:latin typeface="Comic Sans MS" pitchFamily="66" charset="0"/>
              </a:rPr>
            </a:br>
            <a:r>
              <a:rPr lang="en-GB" sz="2400" b="1">
                <a:solidFill>
                  <a:schemeClr val="accent2"/>
                </a:solidFill>
                <a:latin typeface="Comic Sans MS" pitchFamily="66" charset="0"/>
              </a:rPr>
              <a:t>  commitment of the group</a:t>
            </a:r>
            <a:r>
              <a:rPr lang="en-GB" sz="2400">
                <a:solidFill>
                  <a:schemeClr val="accent2"/>
                </a:solidFill>
                <a:latin typeface="Comic Sans MS" pitchFamily="66" charset="0"/>
              </a:rPr>
              <a:t>.</a:t>
            </a:r>
            <a:endParaRPr lang="en-GB" sz="2400">
              <a:latin typeface="Comic Sans MS" pitchFamily="66" charset="0"/>
            </a:endParaRPr>
          </a:p>
        </p:txBody>
      </p:sp>
      <p:sp>
        <p:nvSpPr>
          <p:cNvPr id="43019" name="Text Box 11"/>
          <p:cNvSpPr txBox="1">
            <a:spLocks noChangeArrowheads="1"/>
          </p:cNvSpPr>
          <p:nvPr/>
        </p:nvSpPr>
        <p:spPr bwMode="auto">
          <a:xfrm>
            <a:off x="0" y="1628775"/>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Prayer is important to Jews</a:t>
            </a:r>
            <a:endParaRPr lang="en-GB"/>
          </a:p>
        </p:txBody>
      </p:sp>
      <p:sp>
        <p:nvSpPr>
          <p:cNvPr id="43021" name="AutoShape 13">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43020" name="AutoShape 12">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43023" name="WordArt 15"/>
          <p:cNvSpPr>
            <a:spLocks noChangeArrowheads="1" noChangeShapeType="1"/>
          </p:cNvSpPr>
          <p:nvPr/>
        </p:nvSpPr>
        <p:spPr bwMode="auto">
          <a:xfrm>
            <a:off x="468313" y="333375"/>
            <a:ext cx="8229600" cy="993775"/>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43024" name="Rectangle 16"/>
          <p:cNvSpPr>
            <a:spLocks noChangeArrowheads="1"/>
          </p:cNvSpPr>
          <p:nvPr/>
        </p:nvSpPr>
        <p:spPr bwMode="auto">
          <a:xfrm>
            <a:off x="0" y="2349500"/>
            <a:ext cx="9144000" cy="574675"/>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43025" name="Rectangle 17"/>
          <p:cNvSpPr>
            <a:spLocks noChangeArrowheads="1"/>
          </p:cNvSpPr>
          <p:nvPr/>
        </p:nvSpPr>
        <p:spPr bwMode="auto">
          <a:xfrm>
            <a:off x="0" y="4005263"/>
            <a:ext cx="9144000" cy="50323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43026" name="Rectangle 18"/>
          <p:cNvSpPr>
            <a:spLocks noChangeArrowheads="1"/>
          </p:cNvSpPr>
          <p:nvPr/>
        </p:nvSpPr>
        <p:spPr bwMode="auto">
          <a:xfrm>
            <a:off x="0" y="5445125"/>
            <a:ext cx="9144000" cy="792163"/>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0" y="2349500"/>
            <a:ext cx="9144000" cy="457200"/>
          </a:xfrm>
          <a:prstGeom prst="rect">
            <a:avLst/>
          </a:prstGeom>
          <a:noFill/>
          <a:ln w="9525">
            <a:noFill/>
            <a:miter lim="800000"/>
            <a:headEnd/>
            <a:tailEnd/>
          </a:ln>
          <a:effectLst/>
        </p:spPr>
        <p:txBody>
          <a:bodyPr>
            <a:spAutoFit/>
          </a:bodyPr>
          <a:lstStyle/>
          <a:p>
            <a:pPr>
              <a:buFontTx/>
              <a:buChar char="•"/>
            </a:pPr>
            <a:r>
              <a:rPr lang="en-GB" sz="2400">
                <a:solidFill>
                  <a:schemeClr val="accent2"/>
                </a:solidFill>
                <a:latin typeface="Comic Sans MS" pitchFamily="66" charset="0"/>
              </a:rPr>
              <a:t> </a:t>
            </a:r>
            <a:r>
              <a:rPr lang="en-GB" sz="2400" b="1">
                <a:solidFill>
                  <a:schemeClr val="accent2"/>
                </a:solidFill>
                <a:latin typeface="Comic Sans MS" pitchFamily="66" charset="0"/>
              </a:rPr>
              <a:t>Because it is thought to bring a Jew closer to God</a:t>
            </a:r>
            <a:r>
              <a:rPr lang="en-GB" sz="2400" b="1">
                <a:latin typeface="Comic Sans MS" pitchFamily="66" charset="0"/>
              </a:rPr>
              <a:t>. </a:t>
            </a:r>
            <a:endParaRPr lang="en-GB" sz="2400">
              <a:latin typeface="Comic Sans MS" pitchFamily="66" charset="0"/>
            </a:endParaRPr>
          </a:p>
        </p:txBody>
      </p:sp>
      <p:sp>
        <p:nvSpPr>
          <p:cNvPr id="64515" name="Text Box 3"/>
          <p:cNvSpPr txBox="1">
            <a:spLocks noChangeArrowheads="1"/>
          </p:cNvSpPr>
          <p:nvPr/>
        </p:nvSpPr>
        <p:spPr bwMode="auto">
          <a:xfrm>
            <a:off x="0" y="3284538"/>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Jews can pray anywhere, home is the most common place</a:t>
            </a:r>
            <a:endParaRPr lang="en-GB"/>
          </a:p>
        </p:txBody>
      </p:sp>
      <p:sp>
        <p:nvSpPr>
          <p:cNvPr id="64516" name="Text Box 4"/>
          <p:cNvSpPr txBox="1">
            <a:spLocks noChangeArrowheads="1"/>
          </p:cNvSpPr>
          <p:nvPr/>
        </p:nvSpPr>
        <p:spPr bwMode="auto">
          <a:xfrm>
            <a:off x="0" y="4005263"/>
            <a:ext cx="9144000" cy="457200"/>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Because it is convenient and God is said to be everywhere</a:t>
            </a:r>
            <a:r>
              <a:rPr lang="en-GB" b="1"/>
              <a:t> </a:t>
            </a:r>
            <a:endParaRPr lang="en-GB"/>
          </a:p>
        </p:txBody>
      </p:sp>
      <p:sp>
        <p:nvSpPr>
          <p:cNvPr id="64517" name="Text Box 5"/>
          <p:cNvSpPr txBox="1">
            <a:spLocks noChangeArrowheads="1"/>
          </p:cNvSpPr>
          <p:nvPr/>
        </p:nvSpPr>
        <p:spPr bwMode="auto">
          <a:xfrm>
            <a:off x="0" y="4797425"/>
            <a:ext cx="8893175" cy="457200"/>
          </a:xfrm>
          <a:prstGeom prst="rect">
            <a:avLst/>
          </a:prstGeom>
          <a:noFill/>
          <a:ln w="9525">
            <a:noFill/>
            <a:miter lim="800000"/>
            <a:headEnd/>
            <a:tailEnd/>
          </a:ln>
          <a:effectLst/>
        </p:spPr>
        <p:txBody>
          <a:bodyPr>
            <a:spAutoFit/>
          </a:bodyPr>
          <a:lstStyle/>
          <a:p>
            <a:pPr>
              <a:buFontTx/>
              <a:buChar char="•"/>
            </a:pPr>
            <a:r>
              <a:rPr lang="en-GB" sz="2400">
                <a:latin typeface="Comic Sans MS" pitchFamily="66" charset="0"/>
              </a:rPr>
              <a:t> Jews like to pray as a group</a:t>
            </a:r>
          </a:p>
        </p:txBody>
      </p:sp>
      <p:sp>
        <p:nvSpPr>
          <p:cNvPr id="64518" name="Text Box 6"/>
          <p:cNvSpPr txBox="1">
            <a:spLocks noChangeArrowheads="1"/>
          </p:cNvSpPr>
          <p:nvPr/>
        </p:nvSpPr>
        <p:spPr bwMode="auto">
          <a:xfrm>
            <a:off x="0" y="5445125"/>
            <a:ext cx="9144000" cy="822325"/>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It is an uplifting experience and strengthens the religious   </a:t>
            </a:r>
            <a:br>
              <a:rPr lang="en-GB" sz="2400" b="1">
                <a:solidFill>
                  <a:schemeClr val="accent2"/>
                </a:solidFill>
                <a:latin typeface="Comic Sans MS" pitchFamily="66" charset="0"/>
              </a:rPr>
            </a:br>
            <a:r>
              <a:rPr lang="en-GB" sz="2400" b="1">
                <a:solidFill>
                  <a:schemeClr val="accent2"/>
                </a:solidFill>
                <a:latin typeface="Comic Sans MS" pitchFamily="66" charset="0"/>
              </a:rPr>
              <a:t>  commitment of the group</a:t>
            </a:r>
            <a:r>
              <a:rPr lang="en-GB" sz="2400">
                <a:solidFill>
                  <a:schemeClr val="accent2"/>
                </a:solidFill>
                <a:latin typeface="Comic Sans MS" pitchFamily="66" charset="0"/>
              </a:rPr>
              <a:t>.</a:t>
            </a:r>
            <a:endParaRPr lang="en-GB" sz="2400">
              <a:latin typeface="Comic Sans MS" pitchFamily="66" charset="0"/>
            </a:endParaRPr>
          </a:p>
        </p:txBody>
      </p:sp>
      <p:sp>
        <p:nvSpPr>
          <p:cNvPr id="64519" name="Text Box 7"/>
          <p:cNvSpPr txBox="1">
            <a:spLocks noChangeArrowheads="1"/>
          </p:cNvSpPr>
          <p:nvPr/>
        </p:nvSpPr>
        <p:spPr bwMode="auto">
          <a:xfrm>
            <a:off x="0" y="1628775"/>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Prayer is important to Jews</a:t>
            </a:r>
            <a:endParaRPr lang="en-GB"/>
          </a:p>
        </p:txBody>
      </p:sp>
      <p:sp>
        <p:nvSpPr>
          <p:cNvPr id="64520" name="AutoShape 8">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64521" name="AutoShape 9">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64522" name="WordArt 10"/>
          <p:cNvSpPr>
            <a:spLocks noChangeArrowheads="1" noChangeShapeType="1"/>
          </p:cNvSpPr>
          <p:nvPr/>
        </p:nvSpPr>
        <p:spPr bwMode="auto">
          <a:xfrm>
            <a:off x="468313" y="333375"/>
            <a:ext cx="8229600" cy="993775"/>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64524" name="Rectangle 12"/>
          <p:cNvSpPr>
            <a:spLocks noChangeArrowheads="1"/>
          </p:cNvSpPr>
          <p:nvPr/>
        </p:nvSpPr>
        <p:spPr bwMode="auto">
          <a:xfrm>
            <a:off x="0" y="4005263"/>
            <a:ext cx="9144000" cy="50323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64525" name="Rectangle 13"/>
          <p:cNvSpPr>
            <a:spLocks noChangeArrowheads="1"/>
          </p:cNvSpPr>
          <p:nvPr/>
        </p:nvSpPr>
        <p:spPr bwMode="auto">
          <a:xfrm>
            <a:off x="0" y="5445125"/>
            <a:ext cx="9144000" cy="792163"/>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0" y="2349500"/>
            <a:ext cx="9144000" cy="457200"/>
          </a:xfrm>
          <a:prstGeom prst="rect">
            <a:avLst/>
          </a:prstGeom>
          <a:noFill/>
          <a:ln w="9525">
            <a:noFill/>
            <a:miter lim="800000"/>
            <a:headEnd/>
            <a:tailEnd/>
          </a:ln>
          <a:effectLst/>
        </p:spPr>
        <p:txBody>
          <a:bodyPr>
            <a:spAutoFit/>
          </a:bodyPr>
          <a:lstStyle/>
          <a:p>
            <a:pPr>
              <a:buFontTx/>
              <a:buChar char="•"/>
            </a:pPr>
            <a:r>
              <a:rPr lang="en-GB" sz="2400">
                <a:solidFill>
                  <a:schemeClr val="accent2"/>
                </a:solidFill>
                <a:latin typeface="Comic Sans MS" pitchFamily="66" charset="0"/>
              </a:rPr>
              <a:t> </a:t>
            </a:r>
            <a:r>
              <a:rPr lang="en-GB" sz="2400" b="1">
                <a:solidFill>
                  <a:schemeClr val="accent2"/>
                </a:solidFill>
                <a:latin typeface="Comic Sans MS" pitchFamily="66" charset="0"/>
              </a:rPr>
              <a:t>Because it is thought to bring a Jew closer to God</a:t>
            </a:r>
            <a:r>
              <a:rPr lang="en-GB" sz="2400" b="1">
                <a:latin typeface="Comic Sans MS" pitchFamily="66" charset="0"/>
              </a:rPr>
              <a:t>. </a:t>
            </a:r>
            <a:endParaRPr lang="en-GB" sz="2400">
              <a:latin typeface="Comic Sans MS" pitchFamily="66" charset="0"/>
            </a:endParaRPr>
          </a:p>
        </p:txBody>
      </p:sp>
      <p:sp>
        <p:nvSpPr>
          <p:cNvPr id="65539" name="Text Box 3"/>
          <p:cNvSpPr txBox="1">
            <a:spLocks noChangeArrowheads="1"/>
          </p:cNvSpPr>
          <p:nvPr/>
        </p:nvSpPr>
        <p:spPr bwMode="auto">
          <a:xfrm>
            <a:off x="0" y="3284538"/>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Jews can pray anywhere, home is the most common place</a:t>
            </a:r>
            <a:endParaRPr lang="en-GB"/>
          </a:p>
        </p:txBody>
      </p:sp>
      <p:sp>
        <p:nvSpPr>
          <p:cNvPr id="65540" name="Text Box 4"/>
          <p:cNvSpPr txBox="1">
            <a:spLocks noChangeArrowheads="1"/>
          </p:cNvSpPr>
          <p:nvPr/>
        </p:nvSpPr>
        <p:spPr bwMode="auto">
          <a:xfrm>
            <a:off x="0" y="4005263"/>
            <a:ext cx="9144000" cy="457200"/>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Because it is convenient and God is said to be everywhere</a:t>
            </a:r>
            <a:r>
              <a:rPr lang="en-GB" b="1"/>
              <a:t> </a:t>
            </a:r>
            <a:endParaRPr lang="en-GB"/>
          </a:p>
        </p:txBody>
      </p:sp>
      <p:sp>
        <p:nvSpPr>
          <p:cNvPr id="65541" name="Text Box 5"/>
          <p:cNvSpPr txBox="1">
            <a:spLocks noChangeArrowheads="1"/>
          </p:cNvSpPr>
          <p:nvPr/>
        </p:nvSpPr>
        <p:spPr bwMode="auto">
          <a:xfrm>
            <a:off x="0" y="4797425"/>
            <a:ext cx="8893175" cy="457200"/>
          </a:xfrm>
          <a:prstGeom prst="rect">
            <a:avLst/>
          </a:prstGeom>
          <a:noFill/>
          <a:ln w="9525">
            <a:noFill/>
            <a:miter lim="800000"/>
            <a:headEnd/>
            <a:tailEnd/>
          </a:ln>
          <a:effectLst/>
        </p:spPr>
        <p:txBody>
          <a:bodyPr>
            <a:spAutoFit/>
          </a:bodyPr>
          <a:lstStyle/>
          <a:p>
            <a:pPr>
              <a:buFontTx/>
              <a:buChar char="•"/>
            </a:pPr>
            <a:r>
              <a:rPr lang="en-GB" sz="2400">
                <a:latin typeface="Comic Sans MS" pitchFamily="66" charset="0"/>
              </a:rPr>
              <a:t> Jews like to pray as a group</a:t>
            </a:r>
          </a:p>
        </p:txBody>
      </p:sp>
      <p:sp>
        <p:nvSpPr>
          <p:cNvPr id="65542" name="Text Box 6"/>
          <p:cNvSpPr txBox="1">
            <a:spLocks noChangeArrowheads="1"/>
          </p:cNvSpPr>
          <p:nvPr/>
        </p:nvSpPr>
        <p:spPr bwMode="auto">
          <a:xfrm>
            <a:off x="0" y="5445125"/>
            <a:ext cx="9144000" cy="822325"/>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It is an uplifting experience and strengthens the religious   </a:t>
            </a:r>
            <a:br>
              <a:rPr lang="en-GB" sz="2400" b="1">
                <a:solidFill>
                  <a:schemeClr val="accent2"/>
                </a:solidFill>
                <a:latin typeface="Comic Sans MS" pitchFamily="66" charset="0"/>
              </a:rPr>
            </a:br>
            <a:r>
              <a:rPr lang="en-GB" sz="2400" b="1">
                <a:solidFill>
                  <a:schemeClr val="accent2"/>
                </a:solidFill>
                <a:latin typeface="Comic Sans MS" pitchFamily="66" charset="0"/>
              </a:rPr>
              <a:t>  commitment of the group</a:t>
            </a:r>
            <a:r>
              <a:rPr lang="en-GB" sz="2400">
                <a:solidFill>
                  <a:schemeClr val="accent2"/>
                </a:solidFill>
                <a:latin typeface="Comic Sans MS" pitchFamily="66" charset="0"/>
              </a:rPr>
              <a:t>.</a:t>
            </a:r>
            <a:endParaRPr lang="en-GB" sz="2400">
              <a:latin typeface="Comic Sans MS" pitchFamily="66" charset="0"/>
            </a:endParaRPr>
          </a:p>
        </p:txBody>
      </p:sp>
      <p:sp>
        <p:nvSpPr>
          <p:cNvPr id="65543" name="Text Box 7"/>
          <p:cNvSpPr txBox="1">
            <a:spLocks noChangeArrowheads="1"/>
          </p:cNvSpPr>
          <p:nvPr/>
        </p:nvSpPr>
        <p:spPr bwMode="auto">
          <a:xfrm>
            <a:off x="0" y="1628775"/>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Prayer is important to Jews</a:t>
            </a:r>
            <a:endParaRPr lang="en-GB"/>
          </a:p>
        </p:txBody>
      </p:sp>
      <p:sp>
        <p:nvSpPr>
          <p:cNvPr id="65544" name="AutoShape 8">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65545" name="AutoShape 9">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65546" name="WordArt 10"/>
          <p:cNvSpPr>
            <a:spLocks noChangeArrowheads="1" noChangeShapeType="1"/>
          </p:cNvSpPr>
          <p:nvPr/>
        </p:nvSpPr>
        <p:spPr bwMode="auto">
          <a:xfrm>
            <a:off x="468313" y="333375"/>
            <a:ext cx="8229600" cy="993775"/>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65549" name="Rectangle 13"/>
          <p:cNvSpPr>
            <a:spLocks noChangeArrowheads="1"/>
          </p:cNvSpPr>
          <p:nvPr/>
        </p:nvSpPr>
        <p:spPr bwMode="auto">
          <a:xfrm>
            <a:off x="0" y="5445125"/>
            <a:ext cx="9144000" cy="792163"/>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0" y="2349500"/>
            <a:ext cx="9144000" cy="457200"/>
          </a:xfrm>
          <a:prstGeom prst="rect">
            <a:avLst/>
          </a:prstGeom>
          <a:noFill/>
          <a:ln w="9525">
            <a:noFill/>
            <a:miter lim="800000"/>
            <a:headEnd/>
            <a:tailEnd/>
          </a:ln>
          <a:effectLst/>
        </p:spPr>
        <p:txBody>
          <a:bodyPr>
            <a:spAutoFit/>
          </a:bodyPr>
          <a:lstStyle/>
          <a:p>
            <a:pPr>
              <a:buFontTx/>
              <a:buChar char="•"/>
            </a:pPr>
            <a:r>
              <a:rPr lang="en-GB" sz="2400">
                <a:solidFill>
                  <a:schemeClr val="accent2"/>
                </a:solidFill>
                <a:latin typeface="Comic Sans MS" pitchFamily="66" charset="0"/>
              </a:rPr>
              <a:t> </a:t>
            </a:r>
            <a:r>
              <a:rPr lang="en-GB" sz="2400" b="1">
                <a:solidFill>
                  <a:schemeClr val="accent2"/>
                </a:solidFill>
                <a:latin typeface="Comic Sans MS" pitchFamily="66" charset="0"/>
              </a:rPr>
              <a:t>Because it is thought to bring a Jew closer to God</a:t>
            </a:r>
            <a:r>
              <a:rPr lang="en-GB" sz="2400" b="1">
                <a:latin typeface="Comic Sans MS" pitchFamily="66" charset="0"/>
              </a:rPr>
              <a:t>. </a:t>
            </a:r>
            <a:endParaRPr lang="en-GB" sz="2400">
              <a:latin typeface="Comic Sans MS" pitchFamily="66" charset="0"/>
            </a:endParaRPr>
          </a:p>
        </p:txBody>
      </p:sp>
      <p:sp>
        <p:nvSpPr>
          <p:cNvPr id="66563" name="Text Box 3"/>
          <p:cNvSpPr txBox="1">
            <a:spLocks noChangeArrowheads="1"/>
          </p:cNvSpPr>
          <p:nvPr/>
        </p:nvSpPr>
        <p:spPr bwMode="auto">
          <a:xfrm>
            <a:off x="0" y="3284538"/>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Jews can pray anywhere, home is the most common place</a:t>
            </a:r>
            <a:endParaRPr lang="en-GB"/>
          </a:p>
        </p:txBody>
      </p:sp>
      <p:sp>
        <p:nvSpPr>
          <p:cNvPr id="66564" name="Text Box 4"/>
          <p:cNvSpPr txBox="1">
            <a:spLocks noChangeArrowheads="1"/>
          </p:cNvSpPr>
          <p:nvPr/>
        </p:nvSpPr>
        <p:spPr bwMode="auto">
          <a:xfrm>
            <a:off x="0" y="4005263"/>
            <a:ext cx="9144000" cy="457200"/>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Because it is convenient and God is said to be everywhere</a:t>
            </a:r>
            <a:r>
              <a:rPr lang="en-GB" b="1"/>
              <a:t> </a:t>
            </a:r>
            <a:endParaRPr lang="en-GB"/>
          </a:p>
        </p:txBody>
      </p:sp>
      <p:sp>
        <p:nvSpPr>
          <p:cNvPr id="66565" name="Text Box 5"/>
          <p:cNvSpPr txBox="1">
            <a:spLocks noChangeArrowheads="1"/>
          </p:cNvSpPr>
          <p:nvPr/>
        </p:nvSpPr>
        <p:spPr bwMode="auto">
          <a:xfrm>
            <a:off x="0" y="4797425"/>
            <a:ext cx="8893175" cy="457200"/>
          </a:xfrm>
          <a:prstGeom prst="rect">
            <a:avLst/>
          </a:prstGeom>
          <a:noFill/>
          <a:ln w="9525">
            <a:noFill/>
            <a:miter lim="800000"/>
            <a:headEnd/>
            <a:tailEnd/>
          </a:ln>
          <a:effectLst/>
        </p:spPr>
        <p:txBody>
          <a:bodyPr>
            <a:spAutoFit/>
          </a:bodyPr>
          <a:lstStyle/>
          <a:p>
            <a:pPr>
              <a:buFontTx/>
              <a:buChar char="•"/>
            </a:pPr>
            <a:r>
              <a:rPr lang="en-GB" sz="2400">
                <a:latin typeface="Comic Sans MS" pitchFamily="66" charset="0"/>
              </a:rPr>
              <a:t> Jews like to pray as a group</a:t>
            </a:r>
          </a:p>
        </p:txBody>
      </p:sp>
      <p:sp>
        <p:nvSpPr>
          <p:cNvPr id="66566" name="Text Box 6"/>
          <p:cNvSpPr txBox="1">
            <a:spLocks noChangeArrowheads="1"/>
          </p:cNvSpPr>
          <p:nvPr/>
        </p:nvSpPr>
        <p:spPr bwMode="auto">
          <a:xfrm>
            <a:off x="0" y="5445125"/>
            <a:ext cx="9144000" cy="822325"/>
          </a:xfrm>
          <a:prstGeom prst="rect">
            <a:avLst/>
          </a:prstGeom>
          <a:noFill/>
          <a:ln w="9525">
            <a:noFill/>
            <a:miter lim="800000"/>
            <a:headEnd/>
            <a:tailEnd/>
          </a:ln>
          <a:effectLst/>
        </p:spPr>
        <p:txBody>
          <a:bodyPr>
            <a:spAutoFit/>
          </a:bodyPr>
          <a:lstStyle/>
          <a:p>
            <a:pPr>
              <a:buFontTx/>
              <a:buChar char="•"/>
            </a:pPr>
            <a:r>
              <a:rPr lang="en-GB" sz="2400" b="1">
                <a:solidFill>
                  <a:schemeClr val="accent2"/>
                </a:solidFill>
                <a:latin typeface="Comic Sans MS" pitchFamily="66" charset="0"/>
              </a:rPr>
              <a:t> It is an uplifting experience and strengthens the religious   </a:t>
            </a:r>
            <a:br>
              <a:rPr lang="en-GB" sz="2400" b="1">
                <a:solidFill>
                  <a:schemeClr val="accent2"/>
                </a:solidFill>
                <a:latin typeface="Comic Sans MS" pitchFamily="66" charset="0"/>
              </a:rPr>
            </a:br>
            <a:r>
              <a:rPr lang="en-GB" sz="2400" b="1">
                <a:solidFill>
                  <a:schemeClr val="accent2"/>
                </a:solidFill>
                <a:latin typeface="Comic Sans MS" pitchFamily="66" charset="0"/>
              </a:rPr>
              <a:t>  commitment of the group</a:t>
            </a:r>
            <a:r>
              <a:rPr lang="en-GB" sz="2400">
                <a:solidFill>
                  <a:schemeClr val="accent2"/>
                </a:solidFill>
                <a:latin typeface="Comic Sans MS" pitchFamily="66" charset="0"/>
              </a:rPr>
              <a:t>.</a:t>
            </a:r>
            <a:endParaRPr lang="en-GB" sz="2400">
              <a:latin typeface="Comic Sans MS" pitchFamily="66" charset="0"/>
            </a:endParaRPr>
          </a:p>
        </p:txBody>
      </p:sp>
      <p:sp>
        <p:nvSpPr>
          <p:cNvPr id="66567" name="Text Box 7"/>
          <p:cNvSpPr txBox="1">
            <a:spLocks noChangeArrowheads="1"/>
          </p:cNvSpPr>
          <p:nvPr/>
        </p:nvSpPr>
        <p:spPr bwMode="auto">
          <a:xfrm>
            <a:off x="0" y="1628775"/>
            <a:ext cx="9144000" cy="457200"/>
          </a:xfrm>
          <a:prstGeom prst="rect">
            <a:avLst/>
          </a:prstGeom>
          <a:noFill/>
          <a:ln w="9525">
            <a:noFill/>
            <a:miter lim="800000"/>
            <a:headEnd/>
            <a:tailEnd/>
          </a:ln>
          <a:effectLst/>
        </p:spPr>
        <p:txBody>
          <a:bodyPr>
            <a:spAutoFit/>
          </a:bodyPr>
          <a:lstStyle/>
          <a:p>
            <a:pPr>
              <a:buFontTx/>
              <a:buChar char="•"/>
            </a:pPr>
            <a:r>
              <a:rPr lang="en-GB"/>
              <a:t>  </a:t>
            </a:r>
            <a:r>
              <a:rPr lang="en-GB" sz="2400">
                <a:latin typeface="Comic Sans MS" pitchFamily="66" charset="0"/>
              </a:rPr>
              <a:t>Prayer is important to Jews</a:t>
            </a:r>
            <a:endParaRPr lang="en-GB"/>
          </a:p>
        </p:txBody>
      </p:sp>
      <p:sp>
        <p:nvSpPr>
          <p:cNvPr id="66568" name="AutoShape 8">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66569" name="AutoShape 9">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66570" name="WordArt 10"/>
          <p:cNvSpPr>
            <a:spLocks noChangeArrowheads="1" noChangeShapeType="1"/>
          </p:cNvSpPr>
          <p:nvPr/>
        </p:nvSpPr>
        <p:spPr bwMode="auto">
          <a:xfrm>
            <a:off x="468313" y="333375"/>
            <a:ext cx="8229600" cy="993775"/>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0" y="741363"/>
            <a:ext cx="9144000" cy="5299075"/>
          </a:xfrm>
          <a:prstGeom prst="rect">
            <a:avLst/>
          </a:prstGeom>
          <a:noFill/>
          <a:ln w="9525">
            <a:noFill/>
            <a:miter lim="800000"/>
            <a:headEnd/>
            <a:tailEnd/>
          </a:ln>
          <a:effectLst/>
        </p:spPr>
        <p:txBody>
          <a:bodyPr>
            <a:spAutoFit/>
          </a:bodyPr>
          <a:lstStyle/>
          <a:p>
            <a:pPr>
              <a:spcBef>
                <a:spcPct val="50000"/>
              </a:spcBef>
              <a:buFontTx/>
              <a:buChar char="•"/>
            </a:pPr>
            <a:r>
              <a:rPr lang="en-GB" sz="2400">
                <a:latin typeface="Comic Sans MS" pitchFamily="66" charset="0"/>
              </a:rPr>
              <a:t>Jews prepare for prayer by washing their hands. </a:t>
            </a:r>
          </a:p>
          <a:p>
            <a:pPr>
              <a:spcBef>
                <a:spcPct val="50000"/>
              </a:spcBef>
              <a:buFontTx/>
              <a:buChar char="•"/>
            </a:pPr>
            <a:r>
              <a:rPr lang="en-GB" sz="2400" b="1">
                <a:solidFill>
                  <a:schemeClr val="accent2"/>
                </a:solidFill>
                <a:latin typeface="Comic Sans MS" pitchFamily="66" charset="0"/>
              </a:rPr>
              <a:t>As a sign of spiritual purification.</a:t>
            </a:r>
          </a:p>
          <a:p>
            <a:pPr>
              <a:spcBef>
                <a:spcPct val="50000"/>
              </a:spcBef>
              <a:buFontTx/>
              <a:buChar char="•"/>
            </a:pPr>
            <a:r>
              <a:rPr lang="en-GB" sz="2400">
                <a:latin typeface="Comic Sans MS" pitchFamily="66" charset="0"/>
              </a:rPr>
              <a:t> Their heads are covered with a skull cap called a Kippah.</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As a sign of respect. To remind them that God is higher</a:t>
            </a:r>
            <a:br>
              <a:rPr lang="en-GB" sz="2400" b="1">
                <a:solidFill>
                  <a:schemeClr val="accent2"/>
                </a:solidFill>
                <a:latin typeface="Comic Sans MS" pitchFamily="66" charset="0"/>
              </a:rPr>
            </a:br>
            <a:r>
              <a:rPr lang="en-GB" sz="2400" b="1">
                <a:solidFill>
                  <a:schemeClr val="accent2"/>
                </a:solidFill>
                <a:latin typeface="Comic Sans MS" pitchFamily="66" charset="0"/>
              </a:rPr>
              <a:t> than them</a:t>
            </a:r>
            <a:r>
              <a:rPr lang="en-GB" sz="2400">
                <a:latin typeface="Comic Sans MS" pitchFamily="66" charset="0"/>
              </a:rPr>
              <a:t>.</a:t>
            </a:r>
          </a:p>
          <a:p>
            <a:pPr>
              <a:spcBef>
                <a:spcPct val="50000"/>
              </a:spcBef>
              <a:buFontTx/>
              <a:buChar char="•"/>
            </a:pPr>
            <a:r>
              <a:rPr lang="en-GB" sz="2400">
                <a:latin typeface="Comic Sans MS" pitchFamily="66" charset="0"/>
              </a:rPr>
              <a:t>When Jews pray what do you think they pray for?</a:t>
            </a:r>
          </a:p>
          <a:p>
            <a:pPr>
              <a:lnSpc>
                <a:spcPct val="75000"/>
              </a:lnSpc>
              <a:spcBef>
                <a:spcPct val="50000"/>
              </a:spcBef>
              <a:buFontTx/>
              <a:buChar char="•"/>
            </a:pPr>
            <a:r>
              <a:rPr lang="en-GB" sz="2400" b="1">
                <a:solidFill>
                  <a:schemeClr val="accent2"/>
                </a:solidFill>
                <a:latin typeface="Comic Sans MS" pitchFamily="66" charset="0"/>
              </a:rPr>
              <a:t>Praise God, </a:t>
            </a:r>
          </a:p>
          <a:p>
            <a:pPr>
              <a:lnSpc>
                <a:spcPct val="75000"/>
              </a:lnSpc>
              <a:spcBef>
                <a:spcPct val="50000"/>
              </a:spcBef>
              <a:buFontTx/>
              <a:buChar char="•"/>
            </a:pPr>
            <a:r>
              <a:rPr lang="en-GB" sz="2400" b="1">
                <a:solidFill>
                  <a:schemeClr val="accent2"/>
                </a:solidFill>
                <a:latin typeface="Comic Sans MS" pitchFamily="66" charset="0"/>
              </a:rPr>
              <a:t>Ask him to help others, </a:t>
            </a:r>
          </a:p>
          <a:p>
            <a:pPr>
              <a:lnSpc>
                <a:spcPct val="75000"/>
              </a:lnSpc>
              <a:spcBef>
                <a:spcPct val="50000"/>
              </a:spcBef>
              <a:buFontTx/>
              <a:buChar char="•"/>
            </a:pPr>
            <a:r>
              <a:rPr lang="en-GB" sz="2400" b="1">
                <a:solidFill>
                  <a:schemeClr val="accent2"/>
                </a:solidFill>
                <a:latin typeface="Comic Sans MS" pitchFamily="66" charset="0"/>
              </a:rPr>
              <a:t>Thank him for everything, </a:t>
            </a:r>
          </a:p>
          <a:p>
            <a:pPr>
              <a:lnSpc>
                <a:spcPct val="75000"/>
              </a:lnSpc>
              <a:spcBef>
                <a:spcPct val="50000"/>
              </a:spcBef>
              <a:buFontTx/>
              <a:buChar char="•"/>
            </a:pPr>
            <a:r>
              <a:rPr lang="en-GB" sz="2300" b="1">
                <a:solidFill>
                  <a:schemeClr val="accent2"/>
                </a:solidFill>
                <a:latin typeface="Comic Sans MS" pitchFamily="66" charset="0"/>
              </a:rPr>
              <a:t>Ask him to forgive them for the things they have done wrong</a:t>
            </a:r>
            <a:r>
              <a:rPr lang="en-GB" sz="2400" b="1">
                <a:solidFill>
                  <a:schemeClr val="accent2"/>
                </a:solidFill>
                <a:latin typeface="Comic Sans MS" pitchFamily="66" charset="0"/>
              </a:rPr>
              <a:t> </a:t>
            </a:r>
          </a:p>
          <a:p>
            <a:pPr>
              <a:lnSpc>
                <a:spcPct val="75000"/>
              </a:lnSpc>
              <a:spcBef>
                <a:spcPct val="50000"/>
              </a:spcBef>
              <a:buFontTx/>
              <a:buChar char="•"/>
            </a:pPr>
            <a:r>
              <a:rPr lang="en-GB" sz="2400" b="1">
                <a:solidFill>
                  <a:schemeClr val="accent2"/>
                </a:solidFill>
                <a:latin typeface="Comic Sans MS" pitchFamily="66" charset="0"/>
              </a:rPr>
              <a:t>to pray for peace in the world</a:t>
            </a:r>
          </a:p>
        </p:txBody>
      </p:sp>
      <p:sp>
        <p:nvSpPr>
          <p:cNvPr id="22533" name="WordArt 5"/>
          <p:cNvSpPr>
            <a:spLocks noChangeArrowheads="1" noChangeShapeType="1"/>
          </p:cNvSpPr>
          <p:nvPr/>
        </p:nvSpPr>
        <p:spPr bwMode="auto">
          <a:xfrm>
            <a:off x="827088" y="0"/>
            <a:ext cx="7272337" cy="692150"/>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22535" name="AutoShape 7">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22534" name="AutoShape 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22536" name="Rectangle 8"/>
          <p:cNvSpPr>
            <a:spLocks noChangeArrowheads="1"/>
          </p:cNvSpPr>
          <p:nvPr/>
        </p:nvSpPr>
        <p:spPr bwMode="auto">
          <a:xfrm>
            <a:off x="0" y="1268413"/>
            <a:ext cx="9144000" cy="504825"/>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22537" name="Rectangle 9"/>
          <p:cNvSpPr>
            <a:spLocks noChangeArrowheads="1"/>
          </p:cNvSpPr>
          <p:nvPr/>
        </p:nvSpPr>
        <p:spPr bwMode="auto">
          <a:xfrm>
            <a:off x="0" y="2349500"/>
            <a:ext cx="9144000" cy="863600"/>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22543" name="Rectangle 15"/>
          <p:cNvSpPr>
            <a:spLocks noChangeArrowheads="1"/>
          </p:cNvSpPr>
          <p:nvPr/>
        </p:nvSpPr>
        <p:spPr bwMode="auto">
          <a:xfrm>
            <a:off x="0" y="3789363"/>
            <a:ext cx="9144000" cy="237648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0" y="741363"/>
            <a:ext cx="9144000" cy="5299075"/>
          </a:xfrm>
          <a:prstGeom prst="rect">
            <a:avLst/>
          </a:prstGeom>
          <a:noFill/>
          <a:ln w="9525">
            <a:noFill/>
            <a:miter lim="800000"/>
            <a:headEnd/>
            <a:tailEnd/>
          </a:ln>
          <a:effectLst/>
        </p:spPr>
        <p:txBody>
          <a:bodyPr>
            <a:spAutoFit/>
          </a:bodyPr>
          <a:lstStyle/>
          <a:p>
            <a:pPr>
              <a:spcBef>
                <a:spcPct val="50000"/>
              </a:spcBef>
              <a:buFontTx/>
              <a:buChar char="•"/>
            </a:pPr>
            <a:r>
              <a:rPr lang="en-GB" sz="2400">
                <a:latin typeface="Comic Sans MS" pitchFamily="66" charset="0"/>
              </a:rPr>
              <a:t>Jews prepare for prayer by washing their hands. </a:t>
            </a:r>
          </a:p>
          <a:p>
            <a:pPr>
              <a:spcBef>
                <a:spcPct val="50000"/>
              </a:spcBef>
              <a:buFontTx/>
              <a:buChar char="•"/>
            </a:pPr>
            <a:r>
              <a:rPr lang="en-GB" sz="2400" b="1">
                <a:solidFill>
                  <a:schemeClr val="accent2"/>
                </a:solidFill>
                <a:latin typeface="Comic Sans MS" pitchFamily="66" charset="0"/>
              </a:rPr>
              <a:t>As a sign of spiritual purification.</a:t>
            </a:r>
          </a:p>
          <a:p>
            <a:pPr>
              <a:spcBef>
                <a:spcPct val="50000"/>
              </a:spcBef>
              <a:buFontTx/>
              <a:buChar char="•"/>
            </a:pPr>
            <a:r>
              <a:rPr lang="en-GB" sz="2400">
                <a:latin typeface="Comic Sans MS" pitchFamily="66" charset="0"/>
              </a:rPr>
              <a:t> Their heads are covered with a skull cap called a Kippah.</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As a sign of respect. To remind them that God is higher</a:t>
            </a:r>
            <a:br>
              <a:rPr lang="en-GB" sz="2400" b="1">
                <a:solidFill>
                  <a:schemeClr val="accent2"/>
                </a:solidFill>
                <a:latin typeface="Comic Sans MS" pitchFamily="66" charset="0"/>
              </a:rPr>
            </a:br>
            <a:r>
              <a:rPr lang="en-GB" sz="2400" b="1">
                <a:solidFill>
                  <a:schemeClr val="accent2"/>
                </a:solidFill>
                <a:latin typeface="Comic Sans MS" pitchFamily="66" charset="0"/>
              </a:rPr>
              <a:t> than them</a:t>
            </a:r>
            <a:r>
              <a:rPr lang="en-GB" sz="2400">
                <a:latin typeface="Comic Sans MS" pitchFamily="66" charset="0"/>
              </a:rPr>
              <a:t>.</a:t>
            </a:r>
          </a:p>
          <a:p>
            <a:pPr>
              <a:spcBef>
                <a:spcPct val="50000"/>
              </a:spcBef>
              <a:buFontTx/>
              <a:buChar char="•"/>
            </a:pPr>
            <a:r>
              <a:rPr lang="en-GB" sz="2400">
                <a:latin typeface="Comic Sans MS" pitchFamily="66" charset="0"/>
              </a:rPr>
              <a:t>When Jews pray what do you think they pray for?</a:t>
            </a:r>
          </a:p>
          <a:p>
            <a:pPr>
              <a:lnSpc>
                <a:spcPct val="75000"/>
              </a:lnSpc>
              <a:spcBef>
                <a:spcPct val="50000"/>
              </a:spcBef>
              <a:buFontTx/>
              <a:buChar char="•"/>
            </a:pPr>
            <a:r>
              <a:rPr lang="en-GB" sz="2400" b="1">
                <a:solidFill>
                  <a:schemeClr val="accent2"/>
                </a:solidFill>
                <a:latin typeface="Comic Sans MS" pitchFamily="66" charset="0"/>
              </a:rPr>
              <a:t>Praise God, </a:t>
            </a:r>
          </a:p>
          <a:p>
            <a:pPr>
              <a:lnSpc>
                <a:spcPct val="75000"/>
              </a:lnSpc>
              <a:spcBef>
                <a:spcPct val="50000"/>
              </a:spcBef>
              <a:buFontTx/>
              <a:buChar char="•"/>
            </a:pPr>
            <a:r>
              <a:rPr lang="en-GB" sz="2400" b="1">
                <a:solidFill>
                  <a:schemeClr val="accent2"/>
                </a:solidFill>
                <a:latin typeface="Comic Sans MS" pitchFamily="66" charset="0"/>
              </a:rPr>
              <a:t>Ask him to help others, </a:t>
            </a:r>
          </a:p>
          <a:p>
            <a:pPr>
              <a:lnSpc>
                <a:spcPct val="75000"/>
              </a:lnSpc>
              <a:spcBef>
                <a:spcPct val="50000"/>
              </a:spcBef>
              <a:buFontTx/>
              <a:buChar char="•"/>
            </a:pPr>
            <a:r>
              <a:rPr lang="en-GB" sz="2400" b="1">
                <a:solidFill>
                  <a:schemeClr val="accent2"/>
                </a:solidFill>
                <a:latin typeface="Comic Sans MS" pitchFamily="66" charset="0"/>
              </a:rPr>
              <a:t>Thank him for everything, </a:t>
            </a:r>
          </a:p>
          <a:p>
            <a:pPr>
              <a:lnSpc>
                <a:spcPct val="75000"/>
              </a:lnSpc>
              <a:spcBef>
                <a:spcPct val="50000"/>
              </a:spcBef>
              <a:buFontTx/>
              <a:buChar char="•"/>
            </a:pPr>
            <a:r>
              <a:rPr lang="en-GB" sz="2300" b="1">
                <a:solidFill>
                  <a:schemeClr val="accent2"/>
                </a:solidFill>
                <a:latin typeface="Comic Sans MS" pitchFamily="66" charset="0"/>
              </a:rPr>
              <a:t>Ask him to forgive them for the things they have done wrong</a:t>
            </a:r>
            <a:r>
              <a:rPr lang="en-GB" sz="2400" b="1">
                <a:solidFill>
                  <a:schemeClr val="accent2"/>
                </a:solidFill>
                <a:latin typeface="Comic Sans MS" pitchFamily="66" charset="0"/>
              </a:rPr>
              <a:t> </a:t>
            </a:r>
          </a:p>
          <a:p>
            <a:pPr>
              <a:lnSpc>
                <a:spcPct val="75000"/>
              </a:lnSpc>
              <a:spcBef>
                <a:spcPct val="50000"/>
              </a:spcBef>
              <a:buFontTx/>
              <a:buChar char="•"/>
            </a:pPr>
            <a:r>
              <a:rPr lang="en-GB" sz="2400" b="1">
                <a:solidFill>
                  <a:schemeClr val="accent2"/>
                </a:solidFill>
                <a:latin typeface="Comic Sans MS" pitchFamily="66" charset="0"/>
              </a:rPr>
              <a:t>to pray for peace in the world</a:t>
            </a:r>
          </a:p>
        </p:txBody>
      </p:sp>
      <p:sp>
        <p:nvSpPr>
          <p:cNvPr id="70659" name="WordArt 3"/>
          <p:cNvSpPr>
            <a:spLocks noChangeArrowheads="1" noChangeShapeType="1"/>
          </p:cNvSpPr>
          <p:nvPr/>
        </p:nvSpPr>
        <p:spPr bwMode="auto">
          <a:xfrm>
            <a:off x="827088" y="0"/>
            <a:ext cx="7272337" cy="692150"/>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70660"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0661"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0663" name="Rectangle 7"/>
          <p:cNvSpPr>
            <a:spLocks noChangeArrowheads="1"/>
          </p:cNvSpPr>
          <p:nvPr/>
        </p:nvSpPr>
        <p:spPr bwMode="auto">
          <a:xfrm>
            <a:off x="0" y="2349500"/>
            <a:ext cx="9144000" cy="863600"/>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
        <p:nvSpPr>
          <p:cNvPr id="70664" name="Rectangle 8"/>
          <p:cNvSpPr>
            <a:spLocks noChangeArrowheads="1"/>
          </p:cNvSpPr>
          <p:nvPr/>
        </p:nvSpPr>
        <p:spPr bwMode="auto">
          <a:xfrm>
            <a:off x="0" y="3789363"/>
            <a:ext cx="9144000" cy="237648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55299" name="WordArt 3"/>
          <p:cNvSpPr>
            <a:spLocks noChangeArrowheads="1" noChangeShapeType="1" noTextEdit="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55300"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55301" name="Line 5"/>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55302" name="Line 6"/>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55303"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55304" name="Line 8"/>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55305"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55306"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55307" name="Text Box 11"/>
          <p:cNvSpPr txBox="1">
            <a:spLocks noChangeArrowheads="1"/>
          </p:cNvSpPr>
          <p:nvPr/>
        </p:nvSpPr>
        <p:spPr bwMode="auto">
          <a:xfrm>
            <a:off x="6659563" y="4724400"/>
            <a:ext cx="2305050"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show respect to someone or something</a:t>
            </a:r>
          </a:p>
        </p:txBody>
      </p:sp>
      <p:sp>
        <p:nvSpPr>
          <p:cNvPr id="55308" name="Text Box 12"/>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5309" name="Text Box 13"/>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5310"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5311" name="AutoShape 1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0" y="741363"/>
            <a:ext cx="9144000" cy="5299075"/>
          </a:xfrm>
          <a:prstGeom prst="rect">
            <a:avLst/>
          </a:prstGeom>
          <a:noFill/>
          <a:ln w="9525">
            <a:noFill/>
            <a:miter lim="800000"/>
            <a:headEnd/>
            <a:tailEnd/>
          </a:ln>
          <a:effectLst/>
        </p:spPr>
        <p:txBody>
          <a:bodyPr>
            <a:spAutoFit/>
          </a:bodyPr>
          <a:lstStyle/>
          <a:p>
            <a:pPr>
              <a:spcBef>
                <a:spcPct val="50000"/>
              </a:spcBef>
              <a:buFontTx/>
              <a:buChar char="•"/>
            </a:pPr>
            <a:r>
              <a:rPr lang="en-GB" sz="2400">
                <a:latin typeface="Comic Sans MS" pitchFamily="66" charset="0"/>
              </a:rPr>
              <a:t>Jews prepare for prayer by washing their hands. </a:t>
            </a:r>
          </a:p>
          <a:p>
            <a:pPr>
              <a:spcBef>
                <a:spcPct val="50000"/>
              </a:spcBef>
              <a:buFontTx/>
              <a:buChar char="•"/>
            </a:pPr>
            <a:r>
              <a:rPr lang="en-GB" sz="2400" b="1">
                <a:solidFill>
                  <a:schemeClr val="accent2"/>
                </a:solidFill>
                <a:latin typeface="Comic Sans MS" pitchFamily="66" charset="0"/>
              </a:rPr>
              <a:t>As a sign of spiritual purification.</a:t>
            </a:r>
          </a:p>
          <a:p>
            <a:pPr>
              <a:spcBef>
                <a:spcPct val="50000"/>
              </a:spcBef>
              <a:buFontTx/>
              <a:buChar char="•"/>
            </a:pPr>
            <a:r>
              <a:rPr lang="en-GB" sz="2400">
                <a:latin typeface="Comic Sans MS" pitchFamily="66" charset="0"/>
              </a:rPr>
              <a:t> Their heads are covered with a skull cap called a Kippah.</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As a sign of respect. To remind them that God is higher</a:t>
            </a:r>
            <a:br>
              <a:rPr lang="en-GB" sz="2400" b="1">
                <a:solidFill>
                  <a:schemeClr val="accent2"/>
                </a:solidFill>
                <a:latin typeface="Comic Sans MS" pitchFamily="66" charset="0"/>
              </a:rPr>
            </a:br>
            <a:r>
              <a:rPr lang="en-GB" sz="2400" b="1">
                <a:solidFill>
                  <a:schemeClr val="accent2"/>
                </a:solidFill>
                <a:latin typeface="Comic Sans MS" pitchFamily="66" charset="0"/>
              </a:rPr>
              <a:t> than them</a:t>
            </a:r>
            <a:r>
              <a:rPr lang="en-GB" sz="2400">
                <a:latin typeface="Comic Sans MS" pitchFamily="66" charset="0"/>
              </a:rPr>
              <a:t>.</a:t>
            </a:r>
          </a:p>
          <a:p>
            <a:pPr>
              <a:spcBef>
                <a:spcPct val="50000"/>
              </a:spcBef>
              <a:buFontTx/>
              <a:buChar char="•"/>
            </a:pPr>
            <a:r>
              <a:rPr lang="en-GB" sz="2400">
                <a:latin typeface="Comic Sans MS" pitchFamily="66" charset="0"/>
              </a:rPr>
              <a:t>When Jews pray what do you think they pray for?</a:t>
            </a:r>
          </a:p>
          <a:p>
            <a:pPr>
              <a:lnSpc>
                <a:spcPct val="75000"/>
              </a:lnSpc>
              <a:spcBef>
                <a:spcPct val="50000"/>
              </a:spcBef>
              <a:buFontTx/>
              <a:buChar char="•"/>
            </a:pPr>
            <a:r>
              <a:rPr lang="en-GB" sz="2400" b="1">
                <a:solidFill>
                  <a:schemeClr val="accent2"/>
                </a:solidFill>
                <a:latin typeface="Comic Sans MS" pitchFamily="66" charset="0"/>
              </a:rPr>
              <a:t>Praise God, </a:t>
            </a:r>
          </a:p>
          <a:p>
            <a:pPr>
              <a:lnSpc>
                <a:spcPct val="75000"/>
              </a:lnSpc>
              <a:spcBef>
                <a:spcPct val="50000"/>
              </a:spcBef>
              <a:buFontTx/>
              <a:buChar char="•"/>
            </a:pPr>
            <a:r>
              <a:rPr lang="en-GB" sz="2400" b="1">
                <a:solidFill>
                  <a:schemeClr val="accent2"/>
                </a:solidFill>
                <a:latin typeface="Comic Sans MS" pitchFamily="66" charset="0"/>
              </a:rPr>
              <a:t>Ask him to help others, </a:t>
            </a:r>
          </a:p>
          <a:p>
            <a:pPr>
              <a:lnSpc>
                <a:spcPct val="75000"/>
              </a:lnSpc>
              <a:spcBef>
                <a:spcPct val="50000"/>
              </a:spcBef>
              <a:buFontTx/>
              <a:buChar char="•"/>
            </a:pPr>
            <a:r>
              <a:rPr lang="en-GB" sz="2400" b="1">
                <a:solidFill>
                  <a:schemeClr val="accent2"/>
                </a:solidFill>
                <a:latin typeface="Comic Sans MS" pitchFamily="66" charset="0"/>
              </a:rPr>
              <a:t>Thank him for everything, </a:t>
            </a:r>
          </a:p>
          <a:p>
            <a:pPr>
              <a:lnSpc>
                <a:spcPct val="75000"/>
              </a:lnSpc>
              <a:spcBef>
                <a:spcPct val="50000"/>
              </a:spcBef>
              <a:buFontTx/>
              <a:buChar char="•"/>
            </a:pPr>
            <a:r>
              <a:rPr lang="en-GB" sz="2300" b="1">
                <a:solidFill>
                  <a:schemeClr val="accent2"/>
                </a:solidFill>
                <a:latin typeface="Comic Sans MS" pitchFamily="66" charset="0"/>
              </a:rPr>
              <a:t>Ask him to forgive them for the things they have done wrong</a:t>
            </a:r>
            <a:r>
              <a:rPr lang="en-GB" sz="2400" b="1">
                <a:solidFill>
                  <a:schemeClr val="accent2"/>
                </a:solidFill>
                <a:latin typeface="Comic Sans MS" pitchFamily="66" charset="0"/>
              </a:rPr>
              <a:t> </a:t>
            </a:r>
          </a:p>
          <a:p>
            <a:pPr>
              <a:lnSpc>
                <a:spcPct val="75000"/>
              </a:lnSpc>
              <a:spcBef>
                <a:spcPct val="50000"/>
              </a:spcBef>
              <a:buFontTx/>
              <a:buChar char="•"/>
            </a:pPr>
            <a:r>
              <a:rPr lang="en-GB" sz="2400" b="1">
                <a:solidFill>
                  <a:schemeClr val="accent2"/>
                </a:solidFill>
                <a:latin typeface="Comic Sans MS" pitchFamily="66" charset="0"/>
              </a:rPr>
              <a:t>to pray for peace in the world</a:t>
            </a:r>
          </a:p>
        </p:txBody>
      </p:sp>
      <p:sp>
        <p:nvSpPr>
          <p:cNvPr id="71683" name="WordArt 3"/>
          <p:cNvSpPr>
            <a:spLocks noChangeArrowheads="1" noChangeShapeType="1"/>
          </p:cNvSpPr>
          <p:nvPr/>
        </p:nvSpPr>
        <p:spPr bwMode="auto">
          <a:xfrm>
            <a:off x="827088" y="0"/>
            <a:ext cx="7272337" cy="692150"/>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71684"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1685"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1688" name="Rectangle 8"/>
          <p:cNvSpPr>
            <a:spLocks noChangeArrowheads="1"/>
          </p:cNvSpPr>
          <p:nvPr/>
        </p:nvSpPr>
        <p:spPr bwMode="auto">
          <a:xfrm>
            <a:off x="0" y="3789363"/>
            <a:ext cx="9144000" cy="2376487"/>
          </a:xfrm>
          <a:prstGeom prst="rect">
            <a:avLst/>
          </a:prstGeom>
          <a:solidFill>
            <a:schemeClr val="accent1"/>
          </a:solidFill>
          <a:ln w="9525">
            <a:solidFill>
              <a:schemeClr val="tx1"/>
            </a:solid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741363"/>
            <a:ext cx="9144000" cy="5299075"/>
          </a:xfrm>
          <a:prstGeom prst="rect">
            <a:avLst/>
          </a:prstGeom>
          <a:noFill/>
          <a:ln w="9525">
            <a:noFill/>
            <a:miter lim="800000"/>
            <a:headEnd/>
            <a:tailEnd/>
          </a:ln>
          <a:effectLst/>
        </p:spPr>
        <p:txBody>
          <a:bodyPr>
            <a:spAutoFit/>
          </a:bodyPr>
          <a:lstStyle/>
          <a:p>
            <a:pPr>
              <a:spcBef>
                <a:spcPct val="50000"/>
              </a:spcBef>
              <a:buFontTx/>
              <a:buChar char="•"/>
            </a:pPr>
            <a:r>
              <a:rPr lang="en-GB" sz="2400">
                <a:latin typeface="Comic Sans MS" pitchFamily="66" charset="0"/>
              </a:rPr>
              <a:t>Jews prepare for prayer by washing their hands. </a:t>
            </a:r>
          </a:p>
          <a:p>
            <a:pPr>
              <a:spcBef>
                <a:spcPct val="50000"/>
              </a:spcBef>
              <a:buFontTx/>
              <a:buChar char="•"/>
            </a:pPr>
            <a:r>
              <a:rPr lang="en-GB" sz="2400" b="1">
                <a:solidFill>
                  <a:schemeClr val="accent2"/>
                </a:solidFill>
                <a:latin typeface="Comic Sans MS" pitchFamily="66" charset="0"/>
              </a:rPr>
              <a:t>As a sign of spiritual purification.</a:t>
            </a:r>
          </a:p>
          <a:p>
            <a:pPr>
              <a:spcBef>
                <a:spcPct val="50000"/>
              </a:spcBef>
              <a:buFontTx/>
              <a:buChar char="•"/>
            </a:pPr>
            <a:r>
              <a:rPr lang="en-GB" sz="2400">
                <a:latin typeface="Comic Sans MS" pitchFamily="66" charset="0"/>
              </a:rPr>
              <a:t> Their heads are covered with a skull cap called a Kippah.</a:t>
            </a:r>
          </a:p>
          <a:p>
            <a:pPr>
              <a:spcBef>
                <a:spcPct val="50000"/>
              </a:spcBef>
              <a:buFontTx/>
              <a:buChar char="•"/>
            </a:pPr>
            <a:r>
              <a:rPr lang="en-GB" sz="2400">
                <a:latin typeface="Comic Sans MS" pitchFamily="66" charset="0"/>
              </a:rPr>
              <a:t> </a:t>
            </a:r>
            <a:r>
              <a:rPr lang="en-GB" sz="2400" b="1">
                <a:solidFill>
                  <a:schemeClr val="accent2"/>
                </a:solidFill>
                <a:latin typeface="Comic Sans MS" pitchFamily="66" charset="0"/>
              </a:rPr>
              <a:t>As a sign of respect. To remind them that God is higher</a:t>
            </a:r>
            <a:br>
              <a:rPr lang="en-GB" sz="2400" b="1">
                <a:solidFill>
                  <a:schemeClr val="accent2"/>
                </a:solidFill>
                <a:latin typeface="Comic Sans MS" pitchFamily="66" charset="0"/>
              </a:rPr>
            </a:br>
            <a:r>
              <a:rPr lang="en-GB" sz="2400" b="1">
                <a:solidFill>
                  <a:schemeClr val="accent2"/>
                </a:solidFill>
                <a:latin typeface="Comic Sans MS" pitchFamily="66" charset="0"/>
              </a:rPr>
              <a:t> than them</a:t>
            </a:r>
            <a:r>
              <a:rPr lang="en-GB" sz="2400">
                <a:latin typeface="Comic Sans MS" pitchFamily="66" charset="0"/>
              </a:rPr>
              <a:t>.</a:t>
            </a:r>
          </a:p>
          <a:p>
            <a:pPr>
              <a:spcBef>
                <a:spcPct val="50000"/>
              </a:spcBef>
              <a:buFontTx/>
              <a:buChar char="•"/>
            </a:pPr>
            <a:r>
              <a:rPr lang="en-GB" sz="2400">
                <a:latin typeface="Comic Sans MS" pitchFamily="66" charset="0"/>
              </a:rPr>
              <a:t>When Jews pray what do you think they pray for?</a:t>
            </a:r>
          </a:p>
          <a:p>
            <a:pPr>
              <a:lnSpc>
                <a:spcPct val="75000"/>
              </a:lnSpc>
              <a:spcBef>
                <a:spcPct val="50000"/>
              </a:spcBef>
              <a:buFontTx/>
              <a:buChar char="•"/>
            </a:pPr>
            <a:r>
              <a:rPr lang="en-GB" sz="2400" b="1">
                <a:solidFill>
                  <a:schemeClr val="accent2"/>
                </a:solidFill>
                <a:latin typeface="Comic Sans MS" pitchFamily="66" charset="0"/>
              </a:rPr>
              <a:t>Praise God, </a:t>
            </a:r>
          </a:p>
          <a:p>
            <a:pPr>
              <a:lnSpc>
                <a:spcPct val="75000"/>
              </a:lnSpc>
              <a:spcBef>
                <a:spcPct val="50000"/>
              </a:spcBef>
              <a:buFontTx/>
              <a:buChar char="•"/>
            </a:pPr>
            <a:r>
              <a:rPr lang="en-GB" sz="2400" b="1">
                <a:solidFill>
                  <a:schemeClr val="accent2"/>
                </a:solidFill>
                <a:latin typeface="Comic Sans MS" pitchFamily="66" charset="0"/>
              </a:rPr>
              <a:t>Ask him to help others, </a:t>
            </a:r>
          </a:p>
          <a:p>
            <a:pPr>
              <a:lnSpc>
                <a:spcPct val="75000"/>
              </a:lnSpc>
              <a:spcBef>
                <a:spcPct val="50000"/>
              </a:spcBef>
              <a:buFontTx/>
              <a:buChar char="•"/>
            </a:pPr>
            <a:r>
              <a:rPr lang="en-GB" sz="2400" b="1">
                <a:solidFill>
                  <a:schemeClr val="accent2"/>
                </a:solidFill>
                <a:latin typeface="Comic Sans MS" pitchFamily="66" charset="0"/>
              </a:rPr>
              <a:t>Thank him for everything, </a:t>
            </a:r>
          </a:p>
          <a:p>
            <a:pPr>
              <a:lnSpc>
                <a:spcPct val="75000"/>
              </a:lnSpc>
              <a:spcBef>
                <a:spcPct val="50000"/>
              </a:spcBef>
              <a:buFontTx/>
              <a:buChar char="•"/>
            </a:pPr>
            <a:r>
              <a:rPr lang="en-GB" sz="2300" b="1">
                <a:solidFill>
                  <a:schemeClr val="accent2"/>
                </a:solidFill>
                <a:latin typeface="Comic Sans MS" pitchFamily="66" charset="0"/>
              </a:rPr>
              <a:t>Ask him to forgive them for the things they have done wrong</a:t>
            </a:r>
            <a:r>
              <a:rPr lang="en-GB" sz="2400" b="1">
                <a:solidFill>
                  <a:schemeClr val="accent2"/>
                </a:solidFill>
                <a:latin typeface="Comic Sans MS" pitchFamily="66" charset="0"/>
              </a:rPr>
              <a:t> </a:t>
            </a:r>
          </a:p>
          <a:p>
            <a:pPr>
              <a:lnSpc>
                <a:spcPct val="75000"/>
              </a:lnSpc>
              <a:spcBef>
                <a:spcPct val="50000"/>
              </a:spcBef>
              <a:buFontTx/>
              <a:buChar char="•"/>
            </a:pPr>
            <a:r>
              <a:rPr lang="en-GB" sz="2400" b="1">
                <a:solidFill>
                  <a:schemeClr val="accent2"/>
                </a:solidFill>
                <a:latin typeface="Comic Sans MS" pitchFamily="66" charset="0"/>
              </a:rPr>
              <a:t>to pray for peace in the world</a:t>
            </a:r>
          </a:p>
        </p:txBody>
      </p:sp>
      <p:sp>
        <p:nvSpPr>
          <p:cNvPr id="72707" name="WordArt 3"/>
          <p:cNvSpPr>
            <a:spLocks noChangeArrowheads="1" noChangeShapeType="1"/>
          </p:cNvSpPr>
          <p:nvPr/>
        </p:nvSpPr>
        <p:spPr bwMode="auto">
          <a:xfrm>
            <a:off x="827088" y="0"/>
            <a:ext cx="7272337" cy="692150"/>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sp>
        <p:nvSpPr>
          <p:cNvPr id="72708"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2709"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611188" y="1628775"/>
            <a:ext cx="7848600" cy="3560763"/>
          </a:xfrm>
          <a:prstGeom prst="rect">
            <a:avLst/>
          </a:prstGeom>
          <a:noFill/>
          <a:ln w="9525">
            <a:noFill/>
            <a:miter lim="800000"/>
            <a:headEnd/>
            <a:tailEnd/>
          </a:ln>
          <a:effectLst/>
        </p:spPr>
        <p:txBody>
          <a:bodyPr>
            <a:spAutoFit/>
          </a:bodyPr>
          <a:lstStyle/>
          <a:p>
            <a:pPr algn="ctr"/>
            <a:r>
              <a:rPr lang="en-GB" sz="2400">
                <a:latin typeface="Comic Sans MS" pitchFamily="66" charset="0"/>
              </a:rPr>
              <a:t>The Shema is the most important Jewish prayer…</a:t>
            </a:r>
          </a:p>
          <a:p>
            <a:endParaRPr lang="en-GB" sz="2400">
              <a:latin typeface="Comic Sans MS" pitchFamily="66" charset="0"/>
            </a:endParaRPr>
          </a:p>
          <a:p>
            <a:pPr algn="ctr">
              <a:lnSpc>
                <a:spcPct val="150000"/>
              </a:lnSpc>
            </a:pPr>
            <a:r>
              <a:rPr lang="en-GB" sz="2400" b="1">
                <a:solidFill>
                  <a:schemeClr val="accent2"/>
                </a:solidFill>
                <a:latin typeface="Comic Sans MS" pitchFamily="66" charset="0"/>
              </a:rPr>
              <a:t>Because it is the Jewish declaration of faith</a:t>
            </a:r>
            <a:r>
              <a:rPr lang="en-GB" sz="2400" b="1">
                <a:latin typeface="Comic Sans MS" pitchFamily="66" charset="0"/>
              </a:rPr>
              <a:t>:</a:t>
            </a:r>
            <a:br>
              <a:rPr lang="en-GB" sz="2400" b="1">
                <a:latin typeface="Comic Sans MS" pitchFamily="66" charset="0"/>
              </a:rPr>
            </a:br>
            <a:r>
              <a:rPr lang="en-GB" sz="2400" b="1">
                <a:latin typeface="Comic Sans MS" pitchFamily="66" charset="0"/>
              </a:rPr>
              <a:t/>
            </a:r>
            <a:br>
              <a:rPr lang="en-GB" sz="2400" b="1">
                <a:latin typeface="Comic Sans MS" pitchFamily="66" charset="0"/>
              </a:rPr>
            </a:br>
            <a:r>
              <a:rPr lang="en-GB" sz="2400" b="1">
                <a:latin typeface="Comic Sans MS" pitchFamily="66" charset="0"/>
              </a:rPr>
              <a:t>“</a:t>
            </a:r>
            <a:r>
              <a:rPr lang="en-GB" sz="2400" b="1">
                <a:solidFill>
                  <a:schemeClr val="accent2"/>
                </a:solidFill>
                <a:latin typeface="Comic Sans MS" pitchFamily="66" charset="0"/>
              </a:rPr>
              <a:t>Hear O Israel, the Lord our God is one, we shall worship the Lord O God with all our heart and all our might…”</a:t>
            </a:r>
          </a:p>
        </p:txBody>
      </p:sp>
      <p:sp>
        <p:nvSpPr>
          <p:cNvPr id="44037" name="WordArt 5"/>
          <p:cNvSpPr>
            <a:spLocks noChangeArrowheads="1" noChangeShapeType="1"/>
          </p:cNvSpPr>
          <p:nvPr/>
        </p:nvSpPr>
        <p:spPr bwMode="auto">
          <a:xfrm>
            <a:off x="457200" y="274638"/>
            <a:ext cx="8229600" cy="993775"/>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Jewish Worship and Prayer</a:t>
            </a:r>
          </a:p>
        </p:txBody>
      </p:sp>
      <p:pic>
        <p:nvPicPr>
          <p:cNvPr id="44038" name="Picture 6" descr="j0298861[1]"/>
          <p:cNvPicPr>
            <a:picLocks noChangeAspect="1" noChangeArrowheads="1"/>
          </p:cNvPicPr>
          <p:nvPr/>
        </p:nvPicPr>
        <p:blipFill>
          <a:blip r:embed="rId2" cstate="print"/>
          <a:srcRect/>
          <a:stretch>
            <a:fillRect/>
          </a:stretch>
        </p:blipFill>
        <p:spPr bwMode="auto">
          <a:xfrm>
            <a:off x="3635375" y="5334000"/>
            <a:ext cx="1512888" cy="1270000"/>
          </a:xfrm>
          <a:prstGeom prst="rect">
            <a:avLst/>
          </a:prstGeom>
          <a:noFill/>
          <a:ln w="9525" algn="ctr">
            <a:noFill/>
            <a:miter lim="800000"/>
            <a:headEnd/>
            <a:tailEnd/>
          </a:ln>
          <a:effectLst/>
        </p:spPr>
      </p:pic>
      <p:sp>
        <p:nvSpPr>
          <p:cNvPr id="44039" name="AutoShape 7">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44040" name="AutoShape 8">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WordArt 2"/>
          <p:cNvSpPr>
            <a:spLocks noChangeArrowheads="1" noChangeShapeType="1" noTextEdit="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r>
              <a:rPr lang="ga-IE" sz="3600" kern="10">
                <a:ln w="9525">
                  <a:solidFill>
                    <a:schemeClr val="tx1"/>
                  </a:solidFill>
                  <a:round/>
                  <a:headEnd/>
                  <a:tailEnd/>
                </a:ln>
                <a:gradFill rotWithShape="1">
                  <a:gsLst>
                    <a:gs pos="0">
                      <a:schemeClr val="accent1"/>
                    </a:gs>
                    <a:gs pos="100000">
                      <a:srgbClr val="FFFFFF"/>
                    </a:gs>
                  </a:gsLst>
                  <a:lin ang="5400000" scaled="1"/>
                </a:gradFill>
                <a:effectLst>
                  <a:outerShdw dist="45791" dir="2021404" algn="ctr" rotWithShape="0">
                    <a:srgbClr val="B2B2B2">
                      <a:alpha val="80000"/>
                    </a:srgbClr>
                  </a:outerShdw>
                </a:effectLst>
                <a:latin typeface="Comic Sans MS"/>
              </a:rPr>
              <a:t>Jewish Aids To Worship.</a:t>
            </a:r>
          </a:p>
        </p:txBody>
      </p:sp>
      <p:sp>
        <p:nvSpPr>
          <p:cNvPr id="54275" name="Text Box 3"/>
          <p:cNvSpPr txBox="1">
            <a:spLocks noChangeArrowheads="1"/>
          </p:cNvSpPr>
          <p:nvPr/>
        </p:nvSpPr>
        <p:spPr bwMode="auto">
          <a:xfrm>
            <a:off x="323850" y="1484313"/>
            <a:ext cx="2232025"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4276" name="Text Box 4"/>
          <p:cNvSpPr txBox="1">
            <a:spLocks noChangeArrowheads="1"/>
          </p:cNvSpPr>
          <p:nvPr/>
        </p:nvSpPr>
        <p:spPr bwMode="auto">
          <a:xfrm>
            <a:off x="0" y="1484313"/>
            <a:ext cx="9144000" cy="5021262"/>
          </a:xfrm>
          <a:prstGeom prst="rect">
            <a:avLst/>
          </a:prstGeom>
          <a:noFill/>
          <a:ln w="9525">
            <a:noFill/>
            <a:miter lim="800000"/>
            <a:headEnd/>
            <a:tailEnd/>
          </a:ln>
          <a:effectLst/>
        </p:spPr>
        <p:txBody>
          <a:bodyPr>
            <a:spAutoFit/>
          </a:bodyPr>
          <a:lstStyle/>
          <a:p>
            <a:pPr>
              <a:lnSpc>
                <a:spcPct val="130000"/>
              </a:lnSpc>
              <a:spcBef>
                <a:spcPct val="50000"/>
              </a:spcBef>
            </a:pPr>
            <a:r>
              <a:rPr lang="en-GB" sz="2400">
                <a:latin typeface="Comic Sans MS" pitchFamily="66" charset="0"/>
              </a:rPr>
              <a:t>The following pictures show the </a:t>
            </a:r>
            <a:r>
              <a:rPr lang="en-GB" sz="2400" b="1">
                <a:latin typeface="Comic Sans MS" pitchFamily="66" charset="0"/>
              </a:rPr>
              <a:t>Tefillin </a:t>
            </a:r>
            <a:r>
              <a:rPr lang="en-GB" sz="2400">
                <a:latin typeface="Comic Sans MS" pitchFamily="66" charset="0"/>
              </a:rPr>
              <a:t>which are worn for week day prayer. The Tefillin are two small black boxes, made from the leather of a kosher animal, which are strapped to the forehead and left arm, which is nearer the heart.. They are worn on the head and arm so God is constantly in their mind and in their heart. The Tefillin is a physical reminder of the Torah. Inside the Tefillin is the Shema. By wearing the Tefillin, a Jewish man is fulfilling the command in the Shema:</a:t>
            </a:r>
          </a:p>
          <a:p>
            <a:pPr algn="ctr">
              <a:lnSpc>
                <a:spcPct val="130000"/>
              </a:lnSpc>
              <a:spcBef>
                <a:spcPct val="50000"/>
              </a:spcBef>
            </a:pPr>
            <a:r>
              <a:rPr lang="en-GB" sz="2400">
                <a:latin typeface="Comic Sans MS" pitchFamily="66" charset="0"/>
              </a:rPr>
              <a:t>“…tie them on your arms and wear them on your foreheads </a:t>
            </a:r>
            <a:br>
              <a:rPr lang="en-GB" sz="2400">
                <a:latin typeface="Comic Sans MS" pitchFamily="66" charset="0"/>
              </a:rPr>
            </a:br>
            <a:r>
              <a:rPr lang="en-GB" sz="2400">
                <a:latin typeface="Comic Sans MS" pitchFamily="66" charset="0"/>
              </a:rPr>
              <a:t>as a reminder.”</a:t>
            </a:r>
          </a:p>
        </p:txBody>
      </p:sp>
      <p:sp>
        <p:nvSpPr>
          <p:cNvPr id="54277"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54278" name="AutoShape 6">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65" name="Picture 8" descr="npo000001"/>
          <p:cNvPicPr>
            <a:picLocks noChangeAspect="1" noChangeArrowheads="1"/>
          </p:cNvPicPr>
          <p:nvPr/>
        </p:nvPicPr>
        <p:blipFill>
          <a:blip r:embed="rId2" cstate="print"/>
          <a:srcRect/>
          <a:stretch>
            <a:fillRect/>
          </a:stretch>
        </p:blipFill>
        <p:spPr bwMode="auto">
          <a:xfrm>
            <a:off x="1547813" y="1916113"/>
            <a:ext cx="2308225" cy="4392612"/>
          </a:xfrm>
          <a:prstGeom prst="rect">
            <a:avLst/>
          </a:prstGeom>
          <a:noFill/>
          <a:ln w="9525" algn="ctr">
            <a:noFill/>
            <a:miter lim="800000"/>
            <a:headEnd/>
            <a:tailEnd/>
          </a:ln>
          <a:effectLst/>
        </p:spPr>
      </p:pic>
      <p:sp>
        <p:nvSpPr>
          <p:cNvPr id="31751" name="Text Box 7"/>
          <p:cNvSpPr txBox="1">
            <a:spLocks noChangeArrowheads="1"/>
          </p:cNvSpPr>
          <p:nvPr/>
        </p:nvSpPr>
        <p:spPr bwMode="auto">
          <a:xfrm>
            <a:off x="0" y="1412875"/>
            <a:ext cx="9144000" cy="457200"/>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The pictures below show a Jewish man ready to worship.</a:t>
            </a:r>
          </a:p>
        </p:txBody>
      </p:sp>
      <p:pic>
        <p:nvPicPr>
          <p:cNvPr id="31766" name="Picture 12" descr="npo000003"/>
          <p:cNvPicPr>
            <a:picLocks noChangeAspect="1" noChangeArrowheads="1"/>
          </p:cNvPicPr>
          <p:nvPr/>
        </p:nvPicPr>
        <p:blipFill>
          <a:blip r:embed="rId3" cstate="print"/>
          <a:srcRect/>
          <a:stretch>
            <a:fillRect/>
          </a:stretch>
        </p:blipFill>
        <p:spPr bwMode="auto">
          <a:xfrm>
            <a:off x="4932363" y="1916113"/>
            <a:ext cx="2808287" cy="4392612"/>
          </a:xfrm>
          <a:prstGeom prst="rect">
            <a:avLst/>
          </a:prstGeom>
          <a:noFill/>
          <a:ln w="9525" algn="ctr">
            <a:noFill/>
            <a:miter lim="800000"/>
            <a:headEnd/>
            <a:tailEnd/>
          </a:ln>
          <a:effectLst/>
        </p:spPr>
      </p:pic>
      <p:sp>
        <p:nvSpPr>
          <p:cNvPr id="31759" name="WordArt 15"/>
          <p:cNvSpPr>
            <a:spLocks noChangeArrowheads="1" noChangeShapeType="1"/>
          </p:cNvSpPr>
          <p:nvPr/>
        </p:nvSpPr>
        <p:spPr bwMode="auto">
          <a:xfrm>
            <a:off x="539750" y="188913"/>
            <a:ext cx="8229600" cy="1143000"/>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gradFill rotWithShape="1">
                  <a:gsLst>
                    <a:gs pos="0">
                      <a:schemeClr val="accent1"/>
                    </a:gs>
                    <a:gs pos="100000">
                      <a:srgbClr val="FFFFFF"/>
                    </a:gs>
                  </a:gsLst>
                  <a:lin ang="5400000" scaled="1"/>
                </a:gradFill>
                <a:effectLst>
                  <a:outerShdw dist="45791" dir="2021404" algn="ctr" rotWithShape="0">
                    <a:srgbClr val="B2B2B2">
                      <a:alpha val="80000"/>
                    </a:srgbClr>
                  </a:outerShdw>
                </a:effectLst>
                <a:latin typeface="Comic Sans MS"/>
              </a:rPr>
              <a:t>Jewish Aids To Worship.</a:t>
            </a:r>
          </a:p>
        </p:txBody>
      </p:sp>
      <p:sp>
        <p:nvSpPr>
          <p:cNvPr id="31760" name="AutoShape 1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31761" name="AutoShape 17">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068" name="Picture 4" descr="npo000005"/>
          <p:cNvPicPr>
            <a:picLocks noChangeAspect="1" noChangeArrowheads="1"/>
          </p:cNvPicPr>
          <p:nvPr/>
        </p:nvPicPr>
        <p:blipFill>
          <a:blip r:embed="rId2" cstate="print"/>
          <a:srcRect/>
          <a:stretch>
            <a:fillRect/>
          </a:stretch>
        </p:blipFill>
        <p:spPr bwMode="auto">
          <a:xfrm>
            <a:off x="2771775" y="333375"/>
            <a:ext cx="3851275" cy="2951163"/>
          </a:xfrm>
          <a:prstGeom prst="rect">
            <a:avLst/>
          </a:prstGeom>
          <a:noFill/>
          <a:ln w="76200" algn="ctr">
            <a:solidFill>
              <a:schemeClr val="accent2"/>
            </a:solidFill>
            <a:miter lim="800000"/>
            <a:headEnd/>
            <a:tailEnd/>
          </a:ln>
          <a:effectLst/>
        </p:spPr>
      </p:pic>
      <p:sp>
        <p:nvSpPr>
          <p:cNvPr id="45063" name="AutoShape 7">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45064" name="AutoShape 8">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pic>
        <p:nvPicPr>
          <p:cNvPr id="45069" name="Picture 5" descr="npo000007"/>
          <p:cNvPicPr>
            <a:picLocks noChangeAspect="1" noChangeArrowheads="1"/>
          </p:cNvPicPr>
          <p:nvPr/>
        </p:nvPicPr>
        <p:blipFill>
          <a:blip r:embed="rId3" cstate="print"/>
          <a:srcRect/>
          <a:stretch>
            <a:fillRect/>
          </a:stretch>
        </p:blipFill>
        <p:spPr bwMode="auto">
          <a:xfrm>
            <a:off x="2555875" y="3357563"/>
            <a:ext cx="4248150" cy="3189287"/>
          </a:xfrm>
          <a:prstGeom prst="rect">
            <a:avLst/>
          </a:prstGeom>
          <a:noFill/>
          <a:ln w="76200" algn="ctr">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bg1"/>
            </a:gs>
            <a:gs pos="100000">
              <a:schemeClr val="accent2"/>
            </a:gs>
          </a:gsLst>
          <a:lin ang="18900000" scaled="1"/>
        </a:gradFill>
        <a:effectLst/>
      </p:bgPr>
    </p:bg>
    <p:spTree>
      <p:nvGrpSpPr>
        <p:cNvPr id="1" name=""/>
        <p:cNvGrpSpPr/>
        <p:nvPr/>
      </p:nvGrpSpPr>
      <p:grpSpPr>
        <a:xfrm>
          <a:off x="0" y="0"/>
          <a:ext cx="0" cy="0"/>
          <a:chOff x="0" y="0"/>
          <a:chExt cx="0" cy="0"/>
        </a:xfrm>
      </p:grpSpPr>
      <p:pic>
        <p:nvPicPr>
          <p:cNvPr id="37902" name="Picture 3" descr="npo000009"/>
          <p:cNvPicPr>
            <a:picLocks noChangeAspect="1" noChangeArrowheads="1"/>
          </p:cNvPicPr>
          <p:nvPr/>
        </p:nvPicPr>
        <p:blipFill>
          <a:blip r:embed="rId2" cstate="print"/>
          <a:srcRect/>
          <a:stretch>
            <a:fillRect/>
          </a:stretch>
        </p:blipFill>
        <p:spPr bwMode="auto">
          <a:xfrm>
            <a:off x="2627313" y="981075"/>
            <a:ext cx="4038600" cy="3030538"/>
          </a:xfrm>
          <a:prstGeom prst="rect">
            <a:avLst/>
          </a:prstGeom>
          <a:noFill/>
          <a:ln w="9525" algn="ctr">
            <a:noFill/>
            <a:miter lim="800000"/>
            <a:headEnd/>
            <a:tailEnd/>
          </a:ln>
          <a:effectLst/>
        </p:spPr>
      </p:pic>
      <p:sp>
        <p:nvSpPr>
          <p:cNvPr id="37896" name="Text Box 8"/>
          <p:cNvSpPr txBox="1">
            <a:spLocks noChangeArrowheads="1"/>
          </p:cNvSpPr>
          <p:nvPr/>
        </p:nvSpPr>
        <p:spPr bwMode="auto">
          <a:xfrm>
            <a:off x="0" y="4005263"/>
            <a:ext cx="9144000" cy="2616200"/>
          </a:xfrm>
          <a:prstGeom prst="rect">
            <a:avLst/>
          </a:prstGeom>
          <a:noFill/>
          <a:ln w="9525">
            <a:noFill/>
            <a:miter lim="800000"/>
            <a:headEnd/>
            <a:tailEnd/>
          </a:ln>
          <a:effectLst/>
        </p:spPr>
        <p:txBody>
          <a:bodyPr>
            <a:spAutoFit/>
          </a:bodyPr>
          <a:lstStyle/>
          <a:p>
            <a:pPr algn="just">
              <a:lnSpc>
                <a:spcPct val="115000"/>
              </a:lnSpc>
              <a:spcBef>
                <a:spcPct val="50000"/>
              </a:spcBef>
            </a:pPr>
            <a:r>
              <a:rPr lang="en-GB" sz="2400">
                <a:latin typeface="Comic Sans MS" pitchFamily="66" charset="0"/>
              </a:rPr>
              <a:t>Jews cover  their heads as a sign of respect for God. A woman can wear any hat or scarf but a man usually puts on a small round cap called a </a:t>
            </a:r>
            <a:r>
              <a:rPr lang="en-GB" sz="2400" b="1">
                <a:latin typeface="Comic Sans MS" pitchFamily="66" charset="0"/>
              </a:rPr>
              <a:t>Kippah</a:t>
            </a:r>
            <a:r>
              <a:rPr lang="en-GB" sz="2400">
                <a:latin typeface="Comic Sans MS" pitchFamily="66" charset="0"/>
              </a:rPr>
              <a:t>, or </a:t>
            </a:r>
            <a:r>
              <a:rPr lang="en-GB" sz="2400" b="1">
                <a:latin typeface="Comic Sans MS" pitchFamily="66" charset="0"/>
              </a:rPr>
              <a:t>Yamulkah</a:t>
            </a:r>
            <a:r>
              <a:rPr lang="en-GB" sz="2400">
                <a:latin typeface="Comic Sans MS" pitchFamily="66" charset="0"/>
              </a:rPr>
              <a:t>. This can be any colour. Some Orthodox Jewish men and boys wear a kippah throughout the day as a constant reminder that God is higher than they are.</a:t>
            </a:r>
          </a:p>
        </p:txBody>
      </p:sp>
      <p:sp>
        <p:nvSpPr>
          <p:cNvPr id="37897" name="WordArt 9"/>
          <p:cNvSpPr>
            <a:spLocks noChangeArrowheads="1" noChangeShapeType="1"/>
          </p:cNvSpPr>
          <p:nvPr/>
        </p:nvSpPr>
        <p:spPr bwMode="auto">
          <a:xfrm>
            <a:off x="539750" y="0"/>
            <a:ext cx="8229600" cy="1143000"/>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gradFill rotWithShape="1">
                  <a:gsLst>
                    <a:gs pos="0">
                      <a:schemeClr val="accent1"/>
                    </a:gs>
                    <a:gs pos="100000">
                      <a:srgbClr val="FFFFFF"/>
                    </a:gs>
                  </a:gsLst>
                  <a:lin ang="5400000" scaled="1"/>
                </a:gradFill>
                <a:effectLst>
                  <a:outerShdw dist="45791" dir="2021404" algn="ctr" rotWithShape="0">
                    <a:srgbClr val="B2B2B2">
                      <a:alpha val="80000"/>
                    </a:srgbClr>
                  </a:outerShdw>
                </a:effectLst>
                <a:latin typeface="Comic Sans MS"/>
              </a:rPr>
              <a:t>Jewish Aids To Worship.</a:t>
            </a:r>
          </a:p>
        </p:txBody>
      </p:sp>
      <p:sp>
        <p:nvSpPr>
          <p:cNvPr id="37899" name="AutoShape 11">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37900" name="AutoShape 12">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bg1"/>
            </a:gs>
            <a:gs pos="100000">
              <a:schemeClr val="accent2"/>
            </a:gs>
          </a:gsLst>
          <a:lin ang="18900000" scaled="1"/>
        </a:gradFill>
        <a:effectLst/>
      </p:bgPr>
    </p:bg>
    <p:spTree>
      <p:nvGrpSpPr>
        <p:cNvPr id="1" name=""/>
        <p:cNvGrpSpPr/>
        <p:nvPr/>
      </p:nvGrpSpPr>
      <p:grpSpPr>
        <a:xfrm>
          <a:off x="0" y="0"/>
          <a:ext cx="0" cy="0"/>
          <a:chOff x="0" y="0"/>
          <a:chExt cx="0" cy="0"/>
        </a:xfrm>
      </p:grpSpPr>
      <p:sp>
        <p:nvSpPr>
          <p:cNvPr id="25608" name="Text Box 8"/>
          <p:cNvSpPr txBox="1">
            <a:spLocks noChangeArrowheads="1"/>
          </p:cNvSpPr>
          <p:nvPr/>
        </p:nvSpPr>
        <p:spPr bwMode="auto">
          <a:xfrm>
            <a:off x="0" y="4005263"/>
            <a:ext cx="9144000" cy="2647950"/>
          </a:xfrm>
          <a:prstGeom prst="rect">
            <a:avLst/>
          </a:prstGeom>
          <a:noFill/>
          <a:ln w="9525">
            <a:noFill/>
            <a:miter lim="800000"/>
            <a:headEnd/>
            <a:tailEnd/>
          </a:ln>
          <a:effectLst/>
        </p:spPr>
        <p:txBody>
          <a:bodyPr>
            <a:spAutoFit/>
          </a:bodyPr>
          <a:lstStyle/>
          <a:p>
            <a:pPr algn="just">
              <a:spcBef>
                <a:spcPct val="50000"/>
              </a:spcBef>
            </a:pPr>
            <a:r>
              <a:rPr lang="en-GB" sz="2400" b="1">
                <a:latin typeface="Comic Sans MS" pitchFamily="66" charset="0"/>
              </a:rPr>
              <a:t>In the Torah God told Moses, “</a:t>
            </a:r>
            <a:r>
              <a:rPr lang="en-GB" sz="2400" b="1" i="1">
                <a:latin typeface="Comic Sans MS" pitchFamily="66" charset="0"/>
              </a:rPr>
              <a:t>Make tassels on the corners of your garments and put a blue cord on each tassel. You are to do this for all time to come. The tassels will serve as reminders, and each time you see them you will remember all my commands and obey them”</a:t>
            </a:r>
            <a:r>
              <a:rPr lang="en-GB" sz="2400" b="1">
                <a:latin typeface="Comic Sans MS" pitchFamily="66" charset="0"/>
              </a:rPr>
              <a:t> </a:t>
            </a:r>
            <a:br>
              <a:rPr lang="en-GB" sz="2400" b="1">
                <a:latin typeface="Comic Sans MS" pitchFamily="66" charset="0"/>
              </a:rPr>
            </a:br>
            <a:r>
              <a:rPr lang="en-GB" sz="2400" b="1">
                <a:latin typeface="Comic Sans MS" pitchFamily="66" charset="0"/>
              </a:rPr>
              <a:t/>
            </a:r>
            <a:br>
              <a:rPr lang="en-GB" sz="2400" b="1">
                <a:latin typeface="Comic Sans MS" pitchFamily="66" charset="0"/>
              </a:rPr>
            </a:br>
            <a:r>
              <a:rPr lang="en-GB" sz="2400" b="1" i="1">
                <a:latin typeface="Comic Sans MS" pitchFamily="66" charset="0"/>
              </a:rPr>
              <a:t>Numbers 15:38-39</a:t>
            </a:r>
          </a:p>
        </p:txBody>
      </p:sp>
      <p:pic>
        <p:nvPicPr>
          <p:cNvPr id="25615" name="Picture 4" descr="npo00000b"/>
          <p:cNvPicPr>
            <a:picLocks noChangeAspect="1" noChangeArrowheads="1"/>
          </p:cNvPicPr>
          <p:nvPr/>
        </p:nvPicPr>
        <p:blipFill>
          <a:blip r:embed="rId2" cstate="print"/>
          <a:srcRect/>
          <a:stretch>
            <a:fillRect/>
          </a:stretch>
        </p:blipFill>
        <p:spPr bwMode="auto">
          <a:xfrm>
            <a:off x="0" y="1196975"/>
            <a:ext cx="4500563" cy="2487613"/>
          </a:xfrm>
          <a:prstGeom prst="rect">
            <a:avLst/>
          </a:prstGeom>
          <a:noFill/>
          <a:ln w="9525" algn="ctr">
            <a:noFill/>
            <a:miter lim="800000"/>
            <a:headEnd/>
            <a:tailEnd/>
          </a:ln>
          <a:effectLst/>
        </p:spPr>
      </p:pic>
      <p:pic>
        <p:nvPicPr>
          <p:cNvPr id="25616" name="Picture 6" descr="npo00000d"/>
          <p:cNvPicPr>
            <a:picLocks noChangeAspect="1" noChangeArrowheads="1"/>
          </p:cNvPicPr>
          <p:nvPr/>
        </p:nvPicPr>
        <p:blipFill>
          <a:blip r:embed="rId3" cstate="print"/>
          <a:srcRect/>
          <a:stretch>
            <a:fillRect/>
          </a:stretch>
        </p:blipFill>
        <p:spPr bwMode="auto">
          <a:xfrm>
            <a:off x="4643438" y="1196975"/>
            <a:ext cx="4500562" cy="2486025"/>
          </a:xfrm>
          <a:prstGeom prst="rect">
            <a:avLst/>
          </a:prstGeom>
          <a:noFill/>
          <a:ln w="9525" algn="ctr">
            <a:noFill/>
            <a:miter lim="800000"/>
            <a:headEnd/>
            <a:tailEnd/>
          </a:ln>
          <a:effectLst/>
        </p:spPr>
      </p:pic>
      <p:sp>
        <p:nvSpPr>
          <p:cNvPr id="25610" name="WordArt 10"/>
          <p:cNvSpPr>
            <a:spLocks noChangeArrowheads="1" noChangeShapeType="1"/>
          </p:cNvSpPr>
          <p:nvPr/>
        </p:nvSpPr>
        <p:spPr bwMode="auto">
          <a:xfrm>
            <a:off x="539750" y="188913"/>
            <a:ext cx="8229600" cy="1143000"/>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gradFill rotWithShape="1">
                  <a:gsLst>
                    <a:gs pos="0">
                      <a:schemeClr val="accent1"/>
                    </a:gs>
                    <a:gs pos="100000">
                      <a:srgbClr val="FFFFFF"/>
                    </a:gs>
                  </a:gsLst>
                  <a:lin ang="5400000" scaled="1"/>
                </a:gradFill>
                <a:effectLst>
                  <a:outerShdw dist="45791" dir="2021404" algn="ctr" rotWithShape="0">
                    <a:srgbClr val="B2B2B2">
                      <a:alpha val="80000"/>
                    </a:srgbClr>
                  </a:outerShdw>
                </a:effectLst>
                <a:latin typeface="Comic Sans MS"/>
              </a:rPr>
              <a:t>Jewish Aids To Worship.</a:t>
            </a:r>
          </a:p>
        </p:txBody>
      </p:sp>
      <p:sp>
        <p:nvSpPr>
          <p:cNvPr id="25611" name="AutoShape 11">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25612" name="AutoShape 12">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bg1"/>
            </a:gs>
            <a:gs pos="100000">
              <a:schemeClr val="accent2"/>
            </a:gs>
          </a:gsLst>
          <a:lin ang="18900000" scaled="1"/>
        </a:gradFill>
        <a:effectLst/>
      </p:bgPr>
    </p:bg>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0" y="2276475"/>
            <a:ext cx="9144000" cy="3889375"/>
          </a:xfrm>
          <a:prstGeom prst="rect">
            <a:avLst/>
          </a:prstGeom>
          <a:noFill/>
          <a:ln w="9525">
            <a:noFill/>
            <a:miter lim="800000"/>
            <a:headEnd/>
            <a:tailEnd/>
          </a:ln>
          <a:effectLst/>
        </p:spPr>
        <p:txBody>
          <a:bodyPr>
            <a:spAutoFit/>
          </a:bodyPr>
          <a:lstStyle/>
          <a:p>
            <a:pPr algn="just">
              <a:lnSpc>
                <a:spcPct val="130000"/>
              </a:lnSpc>
              <a:spcBef>
                <a:spcPct val="50000"/>
              </a:spcBef>
            </a:pPr>
            <a:r>
              <a:rPr lang="en-GB" sz="2400">
                <a:latin typeface="Comic Sans MS" pitchFamily="66" charset="0"/>
              </a:rPr>
              <a:t>This has developed into the Tallit, a large blue and white prayer shawl. On the ends are fringes and tassels representing the 613 laws in the Torah. The shawl is wrapped around a Jew to remind him that God surrounds him. The longer tassels are called the </a:t>
            </a:r>
            <a:r>
              <a:rPr lang="en-GB" sz="2400" b="1">
                <a:latin typeface="Comic Sans MS" pitchFamily="66" charset="0"/>
              </a:rPr>
              <a:t>tzizit</a:t>
            </a:r>
            <a:r>
              <a:rPr lang="en-GB" sz="2400">
                <a:latin typeface="Comic Sans MS" pitchFamily="66" charset="0"/>
              </a:rPr>
              <a:t>, they represent the 10 commandments. When a Jewish man dies he is often buried with the tallit on and the fringes are cut to show that they no longer have to keep the commandments.</a:t>
            </a:r>
          </a:p>
        </p:txBody>
      </p:sp>
      <p:pic>
        <p:nvPicPr>
          <p:cNvPr id="46090" name="Picture 5" descr="npo00000f"/>
          <p:cNvPicPr>
            <a:picLocks noChangeAspect="1" noChangeArrowheads="1"/>
          </p:cNvPicPr>
          <p:nvPr/>
        </p:nvPicPr>
        <p:blipFill>
          <a:blip r:embed="rId2" cstate="print"/>
          <a:srcRect/>
          <a:stretch>
            <a:fillRect/>
          </a:stretch>
        </p:blipFill>
        <p:spPr bwMode="auto">
          <a:xfrm>
            <a:off x="5759450" y="0"/>
            <a:ext cx="3384550" cy="1870075"/>
          </a:xfrm>
          <a:prstGeom prst="rect">
            <a:avLst/>
          </a:prstGeom>
          <a:noFill/>
          <a:ln w="9525" algn="ctr">
            <a:noFill/>
            <a:miter lim="800000"/>
            <a:headEnd/>
            <a:tailEnd/>
          </a:ln>
          <a:effectLst/>
        </p:spPr>
      </p:pic>
      <p:sp>
        <p:nvSpPr>
          <p:cNvPr id="46086" name="AutoShape 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46087" name="AutoShape 7">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46088" name="Text Box 8"/>
          <p:cNvSpPr txBox="1">
            <a:spLocks noChangeArrowheads="1"/>
          </p:cNvSpPr>
          <p:nvPr/>
        </p:nvSpPr>
        <p:spPr bwMode="auto">
          <a:xfrm>
            <a:off x="0" y="0"/>
            <a:ext cx="5759450" cy="2149475"/>
          </a:xfrm>
          <a:prstGeom prst="rect">
            <a:avLst/>
          </a:prstGeom>
          <a:noFill/>
          <a:ln w="76200">
            <a:solidFill>
              <a:schemeClr val="tx1"/>
            </a:solidFill>
            <a:miter lim="800000"/>
            <a:headEnd/>
            <a:tailEnd/>
          </a:ln>
          <a:effectLst/>
        </p:spPr>
        <p:txBody>
          <a:bodyPr>
            <a:spAutoFit/>
          </a:bodyPr>
          <a:lstStyle/>
          <a:p>
            <a:pPr algn="ctr">
              <a:lnSpc>
                <a:spcPct val="120000"/>
              </a:lnSpc>
              <a:spcBef>
                <a:spcPct val="50000"/>
              </a:spcBef>
            </a:pPr>
            <a:r>
              <a:rPr lang="en-GB" sz="1800" b="1">
                <a:latin typeface="Comic Sans MS" pitchFamily="66" charset="0"/>
              </a:rPr>
              <a:t>“Make tassels on the corners of your garments and put a blue cord on each tassel. You are to do this for all time to come. The tassels will serve as reminders, and each time you see them you will remember all my commands and obey them”</a:t>
            </a:r>
            <a:endParaRPr lang="en-GB" i="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bg1"/>
            </a:gs>
            <a:gs pos="100000">
              <a:schemeClr val="accent2"/>
            </a:gs>
          </a:gsLst>
          <a:lin ang="18900000" scaled="1"/>
        </a:gradFill>
        <a:effectLst/>
      </p:bgPr>
    </p:bg>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0" y="0"/>
            <a:ext cx="9144000" cy="5186363"/>
          </a:xfrm>
          <a:prstGeom prst="rect">
            <a:avLst/>
          </a:prstGeom>
          <a:noFill/>
          <a:ln w="9525">
            <a:noFill/>
            <a:miter lim="800000"/>
            <a:headEnd/>
            <a:tailEnd/>
          </a:ln>
          <a:effectLst/>
        </p:spPr>
        <p:txBody>
          <a:bodyPr>
            <a:spAutoFit/>
          </a:bodyPr>
          <a:lstStyle/>
          <a:p>
            <a:pPr>
              <a:spcBef>
                <a:spcPct val="50000"/>
              </a:spcBef>
            </a:pPr>
            <a:r>
              <a:rPr lang="en-GB" sz="2800" b="1" u="sng">
                <a:solidFill>
                  <a:schemeClr val="accent2"/>
                </a:solidFill>
                <a:latin typeface="Comic Sans MS" pitchFamily="66" charset="0"/>
              </a:rPr>
              <a:t>The Shema:</a:t>
            </a:r>
          </a:p>
          <a:p>
            <a:pPr>
              <a:spcBef>
                <a:spcPct val="50000"/>
              </a:spcBef>
              <a:buFontTx/>
              <a:buChar char="•"/>
            </a:pPr>
            <a:r>
              <a:rPr lang="en-GB" sz="2400">
                <a:solidFill>
                  <a:schemeClr val="accent2"/>
                </a:solidFill>
                <a:latin typeface="Comic Sans MS" pitchFamily="66" charset="0"/>
              </a:rPr>
              <a:t>The Jewish declaration of faith.</a:t>
            </a:r>
          </a:p>
          <a:p>
            <a:pPr>
              <a:spcBef>
                <a:spcPct val="50000"/>
              </a:spcBef>
              <a:buFontTx/>
              <a:buChar char="•"/>
            </a:pPr>
            <a:r>
              <a:rPr lang="en-GB" sz="2400">
                <a:solidFill>
                  <a:schemeClr val="accent2"/>
                </a:solidFill>
                <a:latin typeface="Comic Sans MS" pitchFamily="66" charset="0"/>
              </a:rPr>
              <a:t>It is written in</a:t>
            </a:r>
            <a:r>
              <a:rPr lang="en-GB" sz="2400" b="1">
                <a:solidFill>
                  <a:schemeClr val="accent2"/>
                </a:solidFill>
                <a:latin typeface="Comic Sans MS" pitchFamily="66" charset="0"/>
              </a:rPr>
              <a:t> Hebrew</a:t>
            </a:r>
          </a:p>
          <a:p>
            <a:pPr>
              <a:spcBef>
                <a:spcPct val="50000"/>
              </a:spcBef>
              <a:buFontTx/>
              <a:buChar char="•"/>
            </a:pPr>
            <a:r>
              <a:rPr lang="en-GB" sz="2400">
                <a:solidFill>
                  <a:schemeClr val="accent2"/>
                </a:solidFill>
                <a:latin typeface="Comic Sans MS" pitchFamily="66" charset="0"/>
              </a:rPr>
              <a:t>Found inside the Mezuzah and Tefillin</a:t>
            </a:r>
            <a:r>
              <a:rPr lang="en-GB" sz="2000">
                <a:solidFill>
                  <a:schemeClr val="accent2"/>
                </a:solidFill>
                <a:latin typeface="Comic Sans MS" pitchFamily="66" charset="0"/>
              </a:rPr>
              <a:t>.</a:t>
            </a:r>
          </a:p>
          <a:p>
            <a:pPr>
              <a:spcBef>
                <a:spcPct val="50000"/>
              </a:spcBef>
            </a:pPr>
            <a:endParaRPr lang="en-GB" sz="2000">
              <a:solidFill>
                <a:schemeClr val="accent2"/>
              </a:solidFill>
              <a:latin typeface="Comic Sans MS" pitchFamily="66" charset="0"/>
            </a:endParaRPr>
          </a:p>
          <a:p>
            <a:pPr>
              <a:spcBef>
                <a:spcPct val="50000"/>
              </a:spcBef>
              <a:buFontTx/>
              <a:buChar char="•"/>
            </a:pPr>
            <a:endParaRPr lang="en-GB" sz="1800">
              <a:solidFill>
                <a:schemeClr val="accent2"/>
              </a:solidFill>
              <a:latin typeface="Comic Sans MS" pitchFamily="66" charset="0"/>
            </a:endParaRPr>
          </a:p>
          <a:p>
            <a:pPr>
              <a:spcBef>
                <a:spcPct val="50000"/>
              </a:spcBef>
              <a:buFontTx/>
              <a:buChar char="•"/>
            </a:pPr>
            <a:endParaRPr lang="en-GB" sz="1800">
              <a:solidFill>
                <a:schemeClr val="accent2"/>
              </a:solidFill>
              <a:latin typeface="Comic Sans MS" pitchFamily="66" charset="0"/>
            </a:endParaRPr>
          </a:p>
          <a:p>
            <a:pPr>
              <a:spcBef>
                <a:spcPct val="50000"/>
              </a:spcBef>
              <a:buFontTx/>
              <a:buChar char="•"/>
            </a:pPr>
            <a:endParaRPr lang="en-GB" sz="1800">
              <a:solidFill>
                <a:schemeClr val="accent2"/>
              </a:solidFill>
              <a:latin typeface="Comic Sans MS" pitchFamily="66" charset="0"/>
            </a:endParaRPr>
          </a:p>
          <a:p>
            <a:pPr>
              <a:spcBef>
                <a:spcPct val="50000"/>
              </a:spcBef>
            </a:pPr>
            <a:endParaRPr lang="en-GB" sz="1800">
              <a:solidFill>
                <a:schemeClr val="accent2"/>
              </a:solidFill>
              <a:latin typeface="Comic Sans MS" pitchFamily="66" charset="0"/>
            </a:endParaRPr>
          </a:p>
          <a:p>
            <a:pPr>
              <a:spcBef>
                <a:spcPct val="50000"/>
              </a:spcBef>
            </a:pPr>
            <a:endParaRPr lang="en-GB" sz="1800">
              <a:solidFill>
                <a:schemeClr val="accent2"/>
              </a:solidFill>
              <a:latin typeface="Comic Sans MS" pitchFamily="66" charset="0"/>
            </a:endParaRPr>
          </a:p>
          <a:p>
            <a:pPr>
              <a:spcBef>
                <a:spcPct val="50000"/>
              </a:spcBef>
            </a:pPr>
            <a:endParaRPr lang="en-GB" sz="2200">
              <a:latin typeface="Comic Sans MS" pitchFamily="66" charset="0"/>
            </a:endParaRPr>
          </a:p>
        </p:txBody>
      </p:sp>
      <p:pic>
        <p:nvPicPr>
          <p:cNvPr id="24595" name="Picture 5" descr="npo000011"/>
          <p:cNvPicPr>
            <a:picLocks noChangeAspect="1" noChangeArrowheads="1"/>
          </p:cNvPicPr>
          <p:nvPr/>
        </p:nvPicPr>
        <p:blipFill>
          <a:blip r:embed="rId2" cstate="print"/>
          <a:srcRect/>
          <a:stretch>
            <a:fillRect/>
          </a:stretch>
        </p:blipFill>
        <p:spPr bwMode="auto">
          <a:xfrm>
            <a:off x="5795963" y="0"/>
            <a:ext cx="3348037" cy="2579688"/>
          </a:xfrm>
          <a:prstGeom prst="rect">
            <a:avLst/>
          </a:prstGeom>
          <a:noFill/>
          <a:ln w="9525" algn="ctr">
            <a:noFill/>
            <a:miter lim="800000"/>
            <a:headEnd/>
            <a:tailEnd/>
          </a:ln>
          <a:effectLst/>
        </p:spPr>
      </p:pic>
      <p:pic>
        <p:nvPicPr>
          <p:cNvPr id="24596" name="Picture 7" descr="npo000013"/>
          <p:cNvPicPr>
            <a:picLocks noChangeAspect="1" noChangeArrowheads="1"/>
          </p:cNvPicPr>
          <p:nvPr/>
        </p:nvPicPr>
        <p:blipFill>
          <a:blip r:embed="rId3" cstate="print"/>
          <a:srcRect/>
          <a:stretch>
            <a:fillRect/>
          </a:stretch>
        </p:blipFill>
        <p:spPr bwMode="auto">
          <a:xfrm>
            <a:off x="0" y="2349500"/>
            <a:ext cx="2881313" cy="2162175"/>
          </a:xfrm>
          <a:prstGeom prst="rect">
            <a:avLst/>
          </a:prstGeom>
          <a:noFill/>
          <a:ln w="9525" algn="ctr">
            <a:noFill/>
            <a:miter lim="800000"/>
            <a:headEnd/>
            <a:tailEnd/>
          </a:ln>
          <a:effectLst/>
        </p:spPr>
      </p:pic>
      <p:sp>
        <p:nvSpPr>
          <p:cNvPr id="24585" name="Line 9"/>
          <p:cNvSpPr>
            <a:spLocks noChangeShapeType="1"/>
          </p:cNvSpPr>
          <p:nvPr/>
        </p:nvSpPr>
        <p:spPr bwMode="auto">
          <a:xfrm flipH="1">
            <a:off x="2411413" y="2133600"/>
            <a:ext cx="647700" cy="863600"/>
          </a:xfrm>
          <a:prstGeom prst="line">
            <a:avLst/>
          </a:prstGeom>
          <a:noFill/>
          <a:ln w="38100">
            <a:solidFill>
              <a:schemeClr val="tx1"/>
            </a:solidFill>
            <a:round/>
            <a:headEnd/>
            <a:tailEnd type="triangle" w="med" len="med"/>
          </a:ln>
          <a:effectLst/>
        </p:spPr>
        <p:txBody>
          <a:bodyPr/>
          <a:lstStyle/>
          <a:p>
            <a:endParaRPr lang="ga-IE"/>
          </a:p>
        </p:txBody>
      </p:sp>
      <p:sp>
        <p:nvSpPr>
          <p:cNvPr id="24586" name="Line 10"/>
          <p:cNvSpPr>
            <a:spLocks noChangeShapeType="1"/>
          </p:cNvSpPr>
          <p:nvPr/>
        </p:nvSpPr>
        <p:spPr bwMode="auto">
          <a:xfrm>
            <a:off x="3708400" y="1412875"/>
            <a:ext cx="2519363" cy="0"/>
          </a:xfrm>
          <a:prstGeom prst="line">
            <a:avLst/>
          </a:prstGeom>
          <a:noFill/>
          <a:ln w="38100">
            <a:solidFill>
              <a:schemeClr val="tx1"/>
            </a:solidFill>
            <a:round/>
            <a:headEnd/>
            <a:tailEnd type="triangle" w="med" len="med"/>
          </a:ln>
          <a:effectLst/>
        </p:spPr>
        <p:txBody>
          <a:bodyPr/>
          <a:lstStyle/>
          <a:p>
            <a:endParaRPr lang="ga-IE"/>
          </a:p>
        </p:txBody>
      </p:sp>
      <p:sp>
        <p:nvSpPr>
          <p:cNvPr id="24587" name="Text Box 11"/>
          <p:cNvSpPr txBox="1">
            <a:spLocks noChangeArrowheads="1"/>
          </p:cNvSpPr>
          <p:nvPr/>
        </p:nvSpPr>
        <p:spPr bwMode="auto">
          <a:xfrm>
            <a:off x="3348038" y="2924175"/>
            <a:ext cx="5616575" cy="2233613"/>
          </a:xfrm>
          <a:prstGeom prst="rect">
            <a:avLst/>
          </a:prstGeom>
          <a:noFill/>
          <a:ln w="38100">
            <a:solidFill>
              <a:schemeClr val="tx1"/>
            </a:solidFill>
            <a:miter lim="800000"/>
            <a:headEnd/>
            <a:tailEnd/>
          </a:ln>
          <a:effectLst/>
        </p:spPr>
        <p:txBody>
          <a:bodyPr>
            <a:spAutoFit/>
          </a:bodyPr>
          <a:lstStyle/>
          <a:p>
            <a:pPr algn="just">
              <a:lnSpc>
                <a:spcPct val="120000"/>
              </a:lnSpc>
              <a:spcBef>
                <a:spcPct val="50000"/>
              </a:spcBef>
            </a:pPr>
            <a:r>
              <a:rPr lang="en-GB" sz="2300">
                <a:solidFill>
                  <a:schemeClr val="accent2"/>
                </a:solidFill>
                <a:latin typeface="Comic Sans MS" pitchFamily="66" charset="0"/>
              </a:rPr>
              <a:t>Hear O Israel, the Lord our God is one God. Love the Lord your God with all your heart, with all your soul, and with all your strength. Never forget these commands I give to you today…</a:t>
            </a:r>
          </a:p>
        </p:txBody>
      </p:sp>
      <p:sp>
        <p:nvSpPr>
          <p:cNvPr id="24588" name="Line 12"/>
          <p:cNvSpPr>
            <a:spLocks noChangeShapeType="1"/>
          </p:cNvSpPr>
          <p:nvPr/>
        </p:nvSpPr>
        <p:spPr bwMode="auto">
          <a:xfrm flipV="1">
            <a:off x="6877050" y="2420938"/>
            <a:ext cx="142875" cy="503237"/>
          </a:xfrm>
          <a:prstGeom prst="line">
            <a:avLst/>
          </a:prstGeom>
          <a:noFill/>
          <a:ln w="38100">
            <a:solidFill>
              <a:schemeClr val="tx1"/>
            </a:solidFill>
            <a:round/>
            <a:headEnd/>
            <a:tailEnd type="triangle" w="med" len="med"/>
          </a:ln>
          <a:effectLst/>
        </p:spPr>
        <p:txBody>
          <a:bodyPr/>
          <a:lstStyle/>
          <a:p>
            <a:endParaRPr lang="ga-IE"/>
          </a:p>
        </p:txBody>
      </p:sp>
      <p:sp>
        <p:nvSpPr>
          <p:cNvPr id="24589" name="Line 13"/>
          <p:cNvSpPr>
            <a:spLocks noChangeShapeType="1"/>
          </p:cNvSpPr>
          <p:nvPr/>
        </p:nvSpPr>
        <p:spPr bwMode="auto">
          <a:xfrm flipH="1">
            <a:off x="2771775" y="3573463"/>
            <a:ext cx="576263" cy="0"/>
          </a:xfrm>
          <a:prstGeom prst="line">
            <a:avLst/>
          </a:prstGeom>
          <a:noFill/>
          <a:ln w="38100">
            <a:solidFill>
              <a:schemeClr val="tx1"/>
            </a:solidFill>
            <a:round/>
            <a:headEnd/>
            <a:tailEnd type="triangle" w="med" len="med"/>
          </a:ln>
          <a:effectLst/>
        </p:spPr>
        <p:txBody>
          <a:bodyPr/>
          <a:lstStyle/>
          <a:p>
            <a:endParaRPr lang="ga-IE"/>
          </a:p>
        </p:txBody>
      </p:sp>
      <p:sp>
        <p:nvSpPr>
          <p:cNvPr id="24591" name="AutoShape 1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24592" name="AutoShape 16">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56323" name="WordArt 3"/>
          <p:cNvSpPr>
            <a:spLocks noChangeArrowheads="1" noChangeShapeType="1" noTextEdit="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56324"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56325" name="Line 5"/>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56326" name="Line 6"/>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56327"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56328" name="Line 8"/>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56329"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56330"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56331" name="Text Box 11"/>
          <p:cNvSpPr txBox="1">
            <a:spLocks noChangeArrowheads="1"/>
          </p:cNvSpPr>
          <p:nvPr/>
        </p:nvSpPr>
        <p:spPr bwMode="auto">
          <a:xfrm>
            <a:off x="6659563" y="4724400"/>
            <a:ext cx="2305050"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show respect to someone or something</a:t>
            </a:r>
          </a:p>
        </p:txBody>
      </p:sp>
      <p:sp>
        <p:nvSpPr>
          <p:cNvPr id="56332" name="Text Box 12"/>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6333" name="Text Box 13"/>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6334"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6335" name="Text Box 15"/>
          <p:cNvSpPr txBox="1">
            <a:spLocks noChangeArrowheads="1"/>
          </p:cNvSpPr>
          <p:nvPr/>
        </p:nvSpPr>
        <p:spPr bwMode="auto">
          <a:xfrm>
            <a:off x="7235825" y="2565400"/>
            <a:ext cx="19081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think someone or something is of ‘worth’</a:t>
            </a:r>
          </a:p>
        </p:txBody>
      </p:sp>
      <p:sp>
        <p:nvSpPr>
          <p:cNvPr id="56336" name="AutoShape 1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0" y="0"/>
            <a:ext cx="9144000" cy="6696075"/>
          </a:xfrm>
          <a:prstGeom prst="rect">
            <a:avLst/>
          </a:prstGeom>
          <a:noFill/>
          <a:ln w="9525">
            <a:noFill/>
            <a:miter lim="800000"/>
            <a:headEnd/>
            <a:tailEnd/>
          </a:ln>
          <a:effectLst/>
        </p:spPr>
        <p:txBody>
          <a:bodyPr>
            <a:spAutoFit/>
          </a:bodyPr>
          <a:lstStyle/>
          <a:p>
            <a:pPr>
              <a:spcBef>
                <a:spcPct val="50000"/>
              </a:spcBef>
            </a:pPr>
            <a:r>
              <a:rPr lang="en-GB" sz="2800" b="1" u="sng">
                <a:solidFill>
                  <a:schemeClr val="accent2"/>
                </a:solidFill>
                <a:latin typeface="Comic Sans MS" pitchFamily="66" charset="0"/>
              </a:rPr>
              <a:t>The Shema:</a:t>
            </a:r>
          </a:p>
          <a:p>
            <a:pPr>
              <a:spcBef>
                <a:spcPct val="50000"/>
              </a:spcBef>
              <a:buFontTx/>
              <a:buChar char="•"/>
            </a:pPr>
            <a:r>
              <a:rPr lang="en-GB" sz="2400">
                <a:solidFill>
                  <a:schemeClr val="accent2"/>
                </a:solidFill>
                <a:latin typeface="Comic Sans MS" pitchFamily="66" charset="0"/>
              </a:rPr>
              <a:t>The Jewish declaration of faith.</a:t>
            </a:r>
          </a:p>
          <a:p>
            <a:pPr>
              <a:spcBef>
                <a:spcPct val="50000"/>
              </a:spcBef>
              <a:buFontTx/>
              <a:buChar char="•"/>
            </a:pPr>
            <a:r>
              <a:rPr lang="en-GB" sz="2400">
                <a:solidFill>
                  <a:schemeClr val="accent2"/>
                </a:solidFill>
                <a:latin typeface="Comic Sans MS" pitchFamily="66" charset="0"/>
              </a:rPr>
              <a:t>It is written in</a:t>
            </a:r>
            <a:r>
              <a:rPr lang="en-GB" sz="2400" b="1">
                <a:solidFill>
                  <a:schemeClr val="accent2"/>
                </a:solidFill>
                <a:latin typeface="Comic Sans MS" pitchFamily="66" charset="0"/>
              </a:rPr>
              <a:t> Hebrew</a:t>
            </a:r>
          </a:p>
          <a:p>
            <a:pPr>
              <a:spcBef>
                <a:spcPct val="50000"/>
              </a:spcBef>
              <a:buFontTx/>
              <a:buChar char="•"/>
            </a:pPr>
            <a:r>
              <a:rPr lang="en-GB" sz="2400">
                <a:solidFill>
                  <a:schemeClr val="accent2"/>
                </a:solidFill>
                <a:latin typeface="Comic Sans MS" pitchFamily="66" charset="0"/>
              </a:rPr>
              <a:t>Found inside the Mezuzah and Tefillin</a:t>
            </a:r>
            <a:r>
              <a:rPr lang="en-GB" sz="2000">
                <a:solidFill>
                  <a:schemeClr val="accent2"/>
                </a:solidFill>
                <a:latin typeface="Comic Sans MS" pitchFamily="66" charset="0"/>
              </a:rPr>
              <a:t>.</a:t>
            </a:r>
          </a:p>
          <a:p>
            <a:pPr>
              <a:spcBef>
                <a:spcPct val="50000"/>
              </a:spcBef>
            </a:pPr>
            <a:endParaRPr lang="en-GB" sz="2000">
              <a:solidFill>
                <a:schemeClr val="accent2"/>
              </a:solidFill>
              <a:latin typeface="Comic Sans MS" pitchFamily="66" charset="0"/>
            </a:endParaRPr>
          </a:p>
          <a:p>
            <a:pPr>
              <a:spcBef>
                <a:spcPct val="50000"/>
              </a:spcBef>
              <a:buFontTx/>
              <a:buChar char="•"/>
            </a:pPr>
            <a:endParaRPr lang="en-GB" sz="1800">
              <a:solidFill>
                <a:schemeClr val="accent2"/>
              </a:solidFill>
              <a:latin typeface="Comic Sans MS" pitchFamily="66" charset="0"/>
            </a:endParaRPr>
          </a:p>
          <a:p>
            <a:pPr>
              <a:spcBef>
                <a:spcPct val="50000"/>
              </a:spcBef>
              <a:buFontTx/>
              <a:buChar char="•"/>
            </a:pPr>
            <a:endParaRPr lang="en-GB" sz="1800">
              <a:solidFill>
                <a:schemeClr val="accent2"/>
              </a:solidFill>
              <a:latin typeface="Comic Sans MS" pitchFamily="66" charset="0"/>
            </a:endParaRPr>
          </a:p>
          <a:p>
            <a:pPr>
              <a:spcBef>
                <a:spcPct val="50000"/>
              </a:spcBef>
              <a:buFontTx/>
              <a:buChar char="•"/>
            </a:pPr>
            <a:endParaRPr lang="en-GB" sz="1800">
              <a:solidFill>
                <a:schemeClr val="accent2"/>
              </a:solidFill>
              <a:latin typeface="Comic Sans MS" pitchFamily="66" charset="0"/>
            </a:endParaRPr>
          </a:p>
          <a:p>
            <a:pPr>
              <a:spcBef>
                <a:spcPct val="50000"/>
              </a:spcBef>
            </a:pPr>
            <a:endParaRPr lang="en-GB" sz="1800">
              <a:solidFill>
                <a:schemeClr val="accent2"/>
              </a:solidFill>
              <a:latin typeface="Comic Sans MS" pitchFamily="66" charset="0"/>
            </a:endParaRPr>
          </a:p>
          <a:p>
            <a:pPr>
              <a:spcBef>
                <a:spcPct val="50000"/>
              </a:spcBef>
            </a:pPr>
            <a:endParaRPr lang="en-GB" sz="1800">
              <a:solidFill>
                <a:schemeClr val="accent2"/>
              </a:solidFill>
              <a:latin typeface="Comic Sans MS" pitchFamily="66" charset="0"/>
            </a:endParaRPr>
          </a:p>
          <a:p>
            <a:pPr>
              <a:spcBef>
                <a:spcPct val="50000"/>
              </a:spcBef>
              <a:buFontTx/>
              <a:buChar char="•"/>
            </a:pPr>
            <a:endParaRPr lang="en-GB" sz="2200">
              <a:latin typeface="Comic Sans MS" pitchFamily="66" charset="0"/>
            </a:endParaRPr>
          </a:p>
          <a:p>
            <a:pPr>
              <a:spcBef>
                <a:spcPct val="50000"/>
              </a:spcBef>
              <a:buFontTx/>
              <a:buChar char="•"/>
            </a:pPr>
            <a:r>
              <a:rPr lang="en-GB" sz="2200">
                <a:latin typeface="Comic Sans MS" pitchFamily="66" charset="0"/>
              </a:rPr>
              <a:t>The Mezuzah is placed on every door post of a Jewish house -</a:t>
            </a:r>
          </a:p>
          <a:p>
            <a:pPr>
              <a:spcBef>
                <a:spcPct val="50000"/>
              </a:spcBef>
            </a:pPr>
            <a:r>
              <a:rPr lang="en-GB" sz="2200">
                <a:latin typeface="Comic Sans MS" pitchFamily="66" charset="0"/>
              </a:rPr>
              <a:t>  every door apart from the toilet door because it is disrespectful</a:t>
            </a:r>
          </a:p>
          <a:p>
            <a:pPr>
              <a:spcBef>
                <a:spcPct val="50000"/>
              </a:spcBef>
              <a:buFontTx/>
              <a:buChar char="•"/>
            </a:pPr>
            <a:r>
              <a:rPr lang="en-GB" sz="2200">
                <a:latin typeface="Comic Sans MS" pitchFamily="66" charset="0"/>
              </a:rPr>
              <a:t>When Jews pass the Mezuzah they kiss it.</a:t>
            </a:r>
          </a:p>
        </p:txBody>
      </p:sp>
      <p:pic>
        <p:nvPicPr>
          <p:cNvPr id="82956" name="Picture 5" descr="npo000015"/>
          <p:cNvPicPr>
            <a:picLocks noChangeAspect="1" noChangeArrowheads="1"/>
          </p:cNvPicPr>
          <p:nvPr/>
        </p:nvPicPr>
        <p:blipFill>
          <a:blip r:embed="rId2" cstate="print"/>
          <a:srcRect/>
          <a:stretch>
            <a:fillRect/>
          </a:stretch>
        </p:blipFill>
        <p:spPr bwMode="auto">
          <a:xfrm>
            <a:off x="5795963" y="0"/>
            <a:ext cx="3348037" cy="2579688"/>
          </a:xfrm>
          <a:prstGeom prst="rect">
            <a:avLst/>
          </a:prstGeom>
          <a:noFill/>
          <a:ln w="9525" algn="ctr">
            <a:noFill/>
            <a:miter lim="800000"/>
            <a:headEnd/>
            <a:tailEnd/>
          </a:ln>
          <a:effectLst/>
        </p:spPr>
      </p:pic>
      <p:pic>
        <p:nvPicPr>
          <p:cNvPr id="82957" name="Picture 7" descr="npo000017"/>
          <p:cNvPicPr>
            <a:picLocks noChangeAspect="1" noChangeArrowheads="1"/>
          </p:cNvPicPr>
          <p:nvPr/>
        </p:nvPicPr>
        <p:blipFill>
          <a:blip r:embed="rId3" cstate="print"/>
          <a:srcRect/>
          <a:stretch>
            <a:fillRect/>
          </a:stretch>
        </p:blipFill>
        <p:spPr bwMode="auto">
          <a:xfrm>
            <a:off x="0" y="2349500"/>
            <a:ext cx="2881313" cy="2162175"/>
          </a:xfrm>
          <a:prstGeom prst="rect">
            <a:avLst/>
          </a:prstGeom>
          <a:noFill/>
          <a:ln w="9525" algn="ctr">
            <a:noFill/>
            <a:miter lim="800000"/>
            <a:headEnd/>
            <a:tailEnd/>
          </a:ln>
          <a:effectLst/>
        </p:spPr>
      </p:pic>
      <p:sp>
        <p:nvSpPr>
          <p:cNvPr id="82949" name="Line 5"/>
          <p:cNvSpPr>
            <a:spLocks noChangeShapeType="1"/>
          </p:cNvSpPr>
          <p:nvPr/>
        </p:nvSpPr>
        <p:spPr bwMode="auto">
          <a:xfrm flipH="1">
            <a:off x="2411413" y="2133600"/>
            <a:ext cx="647700" cy="863600"/>
          </a:xfrm>
          <a:prstGeom prst="line">
            <a:avLst/>
          </a:prstGeom>
          <a:noFill/>
          <a:ln w="38100">
            <a:solidFill>
              <a:schemeClr val="tx1"/>
            </a:solidFill>
            <a:round/>
            <a:headEnd/>
            <a:tailEnd type="triangle" w="med" len="med"/>
          </a:ln>
          <a:effectLst/>
        </p:spPr>
        <p:txBody>
          <a:bodyPr/>
          <a:lstStyle/>
          <a:p>
            <a:endParaRPr lang="ga-IE"/>
          </a:p>
        </p:txBody>
      </p:sp>
      <p:sp>
        <p:nvSpPr>
          <p:cNvPr id="82950" name="Line 6"/>
          <p:cNvSpPr>
            <a:spLocks noChangeShapeType="1"/>
          </p:cNvSpPr>
          <p:nvPr/>
        </p:nvSpPr>
        <p:spPr bwMode="auto">
          <a:xfrm>
            <a:off x="3708400" y="1412875"/>
            <a:ext cx="2519363" cy="0"/>
          </a:xfrm>
          <a:prstGeom prst="line">
            <a:avLst/>
          </a:prstGeom>
          <a:noFill/>
          <a:ln w="38100">
            <a:solidFill>
              <a:schemeClr val="tx1"/>
            </a:solidFill>
            <a:round/>
            <a:headEnd/>
            <a:tailEnd type="triangle" w="med" len="med"/>
          </a:ln>
          <a:effectLst/>
        </p:spPr>
        <p:txBody>
          <a:bodyPr/>
          <a:lstStyle/>
          <a:p>
            <a:endParaRPr lang="ga-IE"/>
          </a:p>
        </p:txBody>
      </p:sp>
      <p:sp>
        <p:nvSpPr>
          <p:cNvPr id="82951" name="Text Box 7"/>
          <p:cNvSpPr txBox="1">
            <a:spLocks noChangeArrowheads="1"/>
          </p:cNvSpPr>
          <p:nvPr/>
        </p:nvSpPr>
        <p:spPr bwMode="auto">
          <a:xfrm>
            <a:off x="3348038" y="2924175"/>
            <a:ext cx="5616575" cy="2233613"/>
          </a:xfrm>
          <a:prstGeom prst="rect">
            <a:avLst/>
          </a:prstGeom>
          <a:noFill/>
          <a:ln w="38100">
            <a:solidFill>
              <a:schemeClr val="tx1"/>
            </a:solidFill>
            <a:miter lim="800000"/>
            <a:headEnd/>
            <a:tailEnd/>
          </a:ln>
          <a:effectLst/>
        </p:spPr>
        <p:txBody>
          <a:bodyPr>
            <a:spAutoFit/>
          </a:bodyPr>
          <a:lstStyle/>
          <a:p>
            <a:pPr algn="just">
              <a:lnSpc>
                <a:spcPct val="120000"/>
              </a:lnSpc>
              <a:spcBef>
                <a:spcPct val="50000"/>
              </a:spcBef>
            </a:pPr>
            <a:r>
              <a:rPr lang="en-GB" sz="2300">
                <a:solidFill>
                  <a:schemeClr val="accent2"/>
                </a:solidFill>
                <a:latin typeface="Comic Sans MS" pitchFamily="66" charset="0"/>
              </a:rPr>
              <a:t>Hear O Israel, the Lord our God is one God. Love the Lord your God with all your heart, with all your soul, and with all your strength. Never forget these commands I give to you today…</a:t>
            </a:r>
          </a:p>
        </p:txBody>
      </p:sp>
      <p:sp>
        <p:nvSpPr>
          <p:cNvPr id="82952" name="Line 8"/>
          <p:cNvSpPr>
            <a:spLocks noChangeShapeType="1"/>
          </p:cNvSpPr>
          <p:nvPr/>
        </p:nvSpPr>
        <p:spPr bwMode="auto">
          <a:xfrm flipV="1">
            <a:off x="6877050" y="2420938"/>
            <a:ext cx="142875" cy="503237"/>
          </a:xfrm>
          <a:prstGeom prst="line">
            <a:avLst/>
          </a:prstGeom>
          <a:noFill/>
          <a:ln w="38100">
            <a:solidFill>
              <a:schemeClr val="tx1"/>
            </a:solidFill>
            <a:round/>
            <a:headEnd/>
            <a:tailEnd type="triangle" w="med" len="med"/>
          </a:ln>
          <a:effectLst/>
        </p:spPr>
        <p:txBody>
          <a:bodyPr/>
          <a:lstStyle/>
          <a:p>
            <a:endParaRPr lang="ga-IE"/>
          </a:p>
        </p:txBody>
      </p:sp>
      <p:sp>
        <p:nvSpPr>
          <p:cNvPr id="82953" name="Line 9"/>
          <p:cNvSpPr>
            <a:spLocks noChangeShapeType="1"/>
          </p:cNvSpPr>
          <p:nvPr/>
        </p:nvSpPr>
        <p:spPr bwMode="auto">
          <a:xfrm flipH="1">
            <a:off x="2771775" y="3573463"/>
            <a:ext cx="576263" cy="0"/>
          </a:xfrm>
          <a:prstGeom prst="line">
            <a:avLst/>
          </a:prstGeom>
          <a:noFill/>
          <a:ln w="38100">
            <a:solidFill>
              <a:schemeClr val="tx1"/>
            </a:solidFill>
            <a:round/>
            <a:headEnd/>
            <a:tailEnd type="triangle" w="med" len="med"/>
          </a:ln>
          <a:effectLst/>
        </p:spPr>
        <p:txBody>
          <a:bodyPr/>
          <a:lstStyle/>
          <a:p>
            <a:endParaRPr lang="ga-IE"/>
          </a:p>
        </p:txBody>
      </p:sp>
      <p:sp>
        <p:nvSpPr>
          <p:cNvPr id="82954" name="AutoShape 10">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82955" name="AutoShape 11">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8140" name="Picture 4" descr="npo000019"/>
          <p:cNvPicPr>
            <a:picLocks noChangeAspect="1" noChangeArrowheads="1"/>
          </p:cNvPicPr>
          <p:nvPr/>
        </p:nvPicPr>
        <p:blipFill>
          <a:blip r:embed="rId2" cstate="print"/>
          <a:srcRect/>
          <a:stretch>
            <a:fillRect/>
          </a:stretch>
        </p:blipFill>
        <p:spPr bwMode="auto">
          <a:xfrm>
            <a:off x="0" y="1412875"/>
            <a:ext cx="4643438" cy="3484563"/>
          </a:xfrm>
          <a:prstGeom prst="rect">
            <a:avLst/>
          </a:prstGeom>
          <a:noFill/>
          <a:ln w="9525" algn="ctr">
            <a:noFill/>
            <a:miter lim="800000"/>
            <a:headEnd/>
            <a:tailEnd/>
          </a:ln>
          <a:effectLst/>
        </p:spPr>
      </p:pic>
      <p:pic>
        <p:nvPicPr>
          <p:cNvPr id="48141" name="Picture 5" descr="npo00001b"/>
          <p:cNvPicPr>
            <a:picLocks noChangeAspect="1" noChangeArrowheads="1"/>
          </p:cNvPicPr>
          <p:nvPr/>
        </p:nvPicPr>
        <p:blipFill>
          <a:blip r:embed="rId3" cstate="print"/>
          <a:srcRect/>
          <a:stretch>
            <a:fillRect/>
          </a:stretch>
        </p:blipFill>
        <p:spPr bwMode="auto">
          <a:xfrm>
            <a:off x="4643438" y="1412875"/>
            <a:ext cx="4500562" cy="3467100"/>
          </a:xfrm>
          <a:prstGeom prst="rect">
            <a:avLst/>
          </a:prstGeom>
          <a:noFill/>
          <a:ln w="9525" algn="ctr">
            <a:noFill/>
            <a:miter lim="800000"/>
            <a:headEnd/>
            <a:tailEnd/>
          </a:ln>
          <a:effectLst/>
        </p:spPr>
      </p:pic>
      <p:sp>
        <p:nvSpPr>
          <p:cNvPr id="48134" name="Rectangle 6"/>
          <p:cNvSpPr>
            <a:spLocks noChangeArrowheads="1"/>
          </p:cNvSpPr>
          <p:nvPr/>
        </p:nvSpPr>
        <p:spPr bwMode="auto">
          <a:xfrm>
            <a:off x="0" y="5229225"/>
            <a:ext cx="9144000" cy="1008063"/>
          </a:xfrm>
          <a:prstGeom prst="rect">
            <a:avLst/>
          </a:prstGeom>
          <a:noFill/>
          <a:ln w="9525">
            <a:noFill/>
            <a:miter lim="800000"/>
            <a:headEnd/>
            <a:tailEnd/>
          </a:ln>
          <a:effectLst/>
        </p:spPr>
        <p:txBody>
          <a:bodyPr/>
          <a:lstStyle/>
          <a:p>
            <a:pPr marL="342900" indent="-342900" algn="ctr">
              <a:lnSpc>
                <a:spcPct val="130000"/>
              </a:lnSpc>
              <a:spcBef>
                <a:spcPct val="20000"/>
              </a:spcBef>
            </a:pPr>
            <a:r>
              <a:rPr lang="en-GB" sz="2400">
                <a:solidFill>
                  <a:schemeClr val="accent2"/>
                </a:solidFill>
                <a:latin typeface="Comic Sans MS" pitchFamily="66" charset="0"/>
              </a:rPr>
              <a:t>Describe the Artefacts in the pictures above. </a:t>
            </a:r>
          </a:p>
          <a:p>
            <a:pPr marL="342900" indent="-342900" algn="ctr">
              <a:lnSpc>
                <a:spcPct val="130000"/>
              </a:lnSpc>
              <a:spcBef>
                <a:spcPct val="20000"/>
              </a:spcBef>
            </a:pPr>
            <a:r>
              <a:rPr lang="en-GB" sz="2400">
                <a:solidFill>
                  <a:schemeClr val="accent2"/>
                </a:solidFill>
                <a:latin typeface="Comic Sans MS" pitchFamily="66" charset="0"/>
              </a:rPr>
              <a:t>Use the format given on the next slide.</a:t>
            </a:r>
          </a:p>
        </p:txBody>
      </p:sp>
      <p:sp>
        <p:nvSpPr>
          <p:cNvPr id="48135" name="WordArt 7"/>
          <p:cNvSpPr>
            <a:spLocks noChangeArrowheads="1" noChangeShapeType="1"/>
          </p:cNvSpPr>
          <p:nvPr/>
        </p:nvSpPr>
        <p:spPr bwMode="auto">
          <a:xfrm>
            <a:off x="468313" y="188913"/>
            <a:ext cx="8229600" cy="1143000"/>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gradFill rotWithShape="1">
                  <a:gsLst>
                    <a:gs pos="0">
                      <a:schemeClr val="accent1"/>
                    </a:gs>
                    <a:gs pos="100000">
                      <a:srgbClr val="FFFFFF"/>
                    </a:gs>
                  </a:gsLst>
                  <a:lin ang="5400000" scaled="1"/>
                </a:gradFill>
                <a:effectLst>
                  <a:outerShdw dist="45791" dir="2021404" algn="ctr" rotWithShape="0">
                    <a:srgbClr val="B2B2B2">
                      <a:alpha val="80000"/>
                    </a:srgbClr>
                  </a:outerShdw>
                </a:effectLst>
                <a:latin typeface="Comic Sans MS"/>
              </a:rPr>
              <a:t>Jewish Aids To Worship.</a:t>
            </a:r>
          </a:p>
        </p:txBody>
      </p:sp>
      <p:sp>
        <p:nvSpPr>
          <p:cNvPr id="48136" name="AutoShape 8">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48137" name="AutoShape 9">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77" name="Text Box 69"/>
          <p:cNvSpPr txBox="1">
            <a:spLocks noChangeArrowheads="1"/>
          </p:cNvSpPr>
          <p:nvPr/>
        </p:nvSpPr>
        <p:spPr bwMode="auto">
          <a:xfrm>
            <a:off x="1331913" y="2133600"/>
            <a:ext cx="6192837" cy="366713"/>
          </a:xfrm>
          <a:prstGeom prst="rect">
            <a:avLst/>
          </a:prstGeom>
          <a:noFill/>
          <a:ln w="9525">
            <a:noFill/>
            <a:miter lim="800000"/>
            <a:headEnd/>
            <a:tailEnd/>
          </a:ln>
          <a:effectLst/>
        </p:spPr>
        <p:txBody>
          <a:bodyPr>
            <a:spAutoFit/>
          </a:bodyPr>
          <a:lstStyle/>
          <a:p>
            <a:pPr>
              <a:spcBef>
                <a:spcPct val="50000"/>
              </a:spcBef>
            </a:pPr>
            <a:endParaRPr lang="en-US" sz="1800">
              <a:solidFill>
                <a:schemeClr val="accent2"/>
              </a:solidFill>
            </a:endParaRPr>
          </a:p>
        </p:txBody>
      </p:sp>
      <p:graphicFrame>
        <p:nvGraphicFramePr>
          <p:cNvPr id="17506" name="Group 98"/>
          <p:cNvGraphicFramePr>
            <a:graphicFrameLocks noGrp="1"/>
          </p:cNvGraphicFramePr>
          <p:nvPr>
            <p:ph sz="half" idx="2"/>
          </p:nvPr>
        </p:nvGraphicFramePr>
        <p:xfrm>
          <a:off x="179388" y="1341438"/>
          <a:ext cx="8785225" cy="4967289"/>
        </p:xfrm>
        <a:graphic>
          <a:graphicData uri="http://schemas.openxmlformats.org/drawingml/2006/table">
            <a:tbl>
              <a:tblPr/>
              <a:tblGrid>
                <a:gridCol w="2981325"/>
                <a:gridCol w="5803900"/>
              </a:tblGrid>
              <a:tr h="935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cs typeface="Arial" charset="0"/>
                        </a:rPr>
                        <a:t>Name of artefact: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7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cs typeface="Arial" charset="0"/>
                        </a:rPr>
                        <a:t>Draw artefact</a:t>
                      </a:r>
                      <a:r>
                        <a:rPr kumimoji="0" lang="en-GB" sz="3200" b="0" i="0" u="none" strike="noStrike" cap="none" normalizeH="0" baseline="0" smtClean="0">
                          <a:ln>
                            <a:noFill/>
                          </a:ln>
                          <a:solidFill>
                            <a:schemeClr val="tx1"/>
                          </a:solidFill>
                          <a:effectLst/>
                          <a:latin typeface="Arial"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accent2"/>
                          </a:solidFill>
                          <a:effectLst/>
                          <a:latin typeface="Comic Sans MS" pitchFamily="66" charset="0"/>
                          <a:cs typeface="Arial" charset="0"/>
                        </a:rPr>
                        <a:t>Describe artefact&amp; explain importance: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504" name="WordArt 96"/>
          <p:cNvSpPr>
            <a:spLocks noChangeArrowheads="1" noChangeShapeType="1"/>
          </p:cNvSpPr>
          <p:nvPr/>
        </p:nvSpPr>
        <p:spPr bwMode="auto">
          <a:xfrm>
            <a:off x="468313" y="188913"/>
            <a:ext cx="8229600" cy="1143000"/>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gradFill rotWithShape="1">
                  <a:gsLst>
                    <a:gs pos="0">
                      <a:schemeClr val="accent1"/>
                    </a:gs>
                    <a:gs pos="100000">
                      <a:srgbClr val="FFFFFF"/>
                    </a:gs>
                  </a:gsLst>
                  <a:lin ang="5400000" scaled="1"/>
                </a:gradFill>
                <a:effectLst>
                  <a:outerShdw dist="45791" dir="2021404" algn="ctr" rotWithShape="0">
                    <a:srgbClr val="B2B2B2">
                      <a:alpha val="80000"/>
                    </a:srgbClr>
                  </a:outerShdw>
                </a:effectLst>
                <a:latin typeface="Comic Sans MS"/>
              </a:rPr>
              <a:t>Jewish Aids To Worship.</a:t>
            </a:r>
          </a:p>
        </p:txBody>
      </p:sp>
      <p:sp>
        <p:nvSpPr>
          <p:cNvPr id="17507" name="AutoShape 99">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17508" name="AutoShape 100">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algn="just"/>
            <a:endParaRPr lang="en-GB">
              <a:solidFill>
                <a:schemeClr val="accent2"/>
              </a:solidFill>
              <a:latin typeface="Comic Sans MS" pitchFamily="66" charset="0"/>
            </a:endParaRPr>
          </a:p>
          <a:p>
            <a:pPr algn="just"/>
            <a:endParaRPr lang="en-GB">
              <a:solidFill>
                <a:schemeClr val="accent2"/>
              </a:solidFill>
              <a:latin typeface="Comic Sans MS" pitchFamily="66" charset="0"/>
            </a:endParaRPr>
          </a:p>
          <a:p>
            <a:pPr algn="just"/>
            <a:endParaRPr lang="en-GB">
              <a:solidFill>
                <a:schemeClr val="accent2"/>
              </a:solidFill>
              <a:latin typeface="Comic Sans MS" pitchFamily="66" charset="0"/>
            </a:endParaRPr>
          </a:p>
        </p:txBody>
      </p:sp>
      <p:sp>
        <p:nvSpPr>
          <p:cNvPr id="7172" name="WordArt 4"/>
          <p:cNvSpPr>
            <a:spLocks noChangeArrowheads="1" noChangeShapeType="1"/>
          </p:cNvSpPr>
          <p:nvPr/>
        </p:nvSpPr>
        <p:spPr bwMode="auto">
          <a:xfrm>
            <a:off x="468313" y="0"/>
            <a:ext cx="8229600" cy="1143000"/>
          </a:xfrm>
          <a:prstGeom prst="rect">
            <a:avLst/>
          </a:prstGeom>
        </p:spPr>
        <p:txBody>
          <a:bodyPr wrap="none" fromWordArt="1">
            <a:prstTxWarp prst="textPlain">
              <a:avLst>
                <a:gd name="adj" fmla="val 50000"/>
              </a:avLst>
            </a:prstTxWarp>
          </a:bodyPr>
          <a:lstStyle/>
          <a:p>
            <a:r>
              <a:rPr lang="ga-IE" sz="4800" kern="10">
                <a:solidFill>
                  <a:srgbClr val="336699"/>
                </a:solidFill>
                <a:effectLst>
                  <a:outerShdw dist="45791" dir="2021404" algn="ctr" rotWithShape="0">
                    <a:srgbClr val="B2B2B2">
                      <a:alpha val="80000"/>
                    </a:srgbClr>
                  </a:outerShdw>
                </a:effectLst>
                <a:latin typeface="Comic Sans MS"/>
              </a:rPr>
              <a:t>Make your own Kippah</a:t>
            </a:r>
          </a:p>
        </p:txBody>
      </p:sp>
      <p:sp>
        <p:nvSpPr>
          <p:cNvPr id="7177" name="Rectangle 9"/>
          <p:cNvSpPr>
            <a:spLocks noChangeArrowheads="1"/>
          </p:cNvSpPr>
          <p:nvPr/>
        </p:nvSpPr>
        <p:spPr bwMode="auto">
          <a:xfrm>
            <a:off x="0" y="1246188"/>
            <a:ext cx="3754438" cy="1311275"/>
          </a:xfrm>
          <a:prstGeom prst="rect">
            <a:avLst/>
          </a:prstGeom>
          <a:noFill/>
          <a:ln w="9525">
            <a:noFill/>
            <a:miter lim="800000"/>
            <a:headEnd/>
            <a:tailEnd/>
          </a:ln>
          <a:effectLst/>
        </p:spPr>
        <p:txBody>
          <a:bodyPr wrap="none" anchor="ctr">
            <a:spAutoFit/>
          </a:bodyPr>
          <a:lstStyle/>
          <a:p>
            <a:pPr algn="just">
              <a:tabLst>
                <a:tab pos="457200" algn="l"/>
              </a:tabLst>
            </a:pPr>
            <a:r>
              <a:rPr lang="en-GB" sz="2000">
                <a:latin typeface="Comic Sans MS" pitchFamily="66" charset="0"/>
              </a:rPr>
              <a:t>1) Decorate the circle</a:t>
            </a:r>
          </a:p>
          <a:p>
            <a:pPr algn="just">
              <a:tabLst>
                <a:tab pos="457200" algn="l"/>
              </a:tabLst>
            </a:pPr>
            <a:r>
              <a:rPr lang="en-GB" sz="2000">
                <a:latin typeface="Comic Sans MS" pitchFamily="66" charset="0"/>
              </a:rPr>
              <a:t>2) Cut out the circle</a:t>
            </a:r>
          </a:p>
          <a:p>
            <a:pPr algn="just">
              <a:tabLst>
                <a:tab pos="457200" algn="l"/>
              </a:tabLst>
            </a:pPr>
            <a:r>
              <a:rPr lang="en-GB" sz="2000">
                <a:latin typeface="Comic Sans MS" pitchFamily="66" charset="0"/>
              </a:rPr>
              <a:t>3) Cut along the line</a:t>
            </a:r>
          </a:p>
          <a:p>
            <a:pPr algn="just">
              <a:tabLst>
                <a:tab pos="457200" algn="l"/>
              </a:tabLst>
            </a:pPr>
            <a:r>
              <a:rPr lang="en-GB" sz="2000">
                <a:latin typeface="Comic Sans MS" pitchFamily="66" charset="0"/>
              </a:rPr>
              <a:t>4) Fold and stick into a Kippah</a:t>
            </a:r>
            <a:endParaRPr lang="en-GB" sz="2000"/>
          </a:p>
        </p:txBody>
      </p:sp>
      <p:sp>
        <p:nvSpPr>
          <p:cNvPr id="7178" name="Oval 10"/>
          <p:cNvSpPr>
            <a:spLocks noChangeArrowheads="1"/>
          </p:cNvSpPr>
          <p:nvPr/>
        </p:nvSpPr>
        <p:spPr bwMode="auto">
          <a:xfrm>
            <a:off x="2195513" y="2349500"/>
            <a:ext cx="5600700" cy="4070350"/>
          </a:xfrm>
          <a:prstGeom prst="ellipse">
            <a:avLst/>
          </a:prstGeom>
          <a:solidFill>
            <a:srgbClr val="FFFFFF"/>
          </a:solidFill>
          <a:ln w="9525">
            <a:solidFill>
              <a:srgbClr val="000000"/>
            </a:solidFill>
            <a:round/>
            <a:headEnd/>
            <a:tailEnd/>
          </a:ln>
        </p:spPr>
        <p:txBody>
          <a:bodyPr/>
          <a:lstStyle/>
          <a:p>
            <a:endParaRPr lang="ga-IE"/>
          </a:p>
        </p:txBody>
      </p:sp>
      <p:sp>
        <p:nvSpPr>
          <p:cNvPr id="7179" name="Line 11"/>
          <p:cNvSpPr>
            <a:spLocks noChangeShapeType="1"/>
          </p:cNvSpPr>
          <p:nvPr/>
        </p:nvSpPr>
        <p:spPr bwMode="auto">
          <a:xfrm flipV="1">
            <a:off x="5076825" y="4508500"/>
            <a:ext cx="0" cy="1890713"/>
          </a:xfrm>
          <a:prstGeom prst="line">
            <a:avLst/>
          </a:prstGeom>
          <a:noFill/>
          <a:ln w="38100">
            <a:solidFill>
              <a:srgbClr val="000000"/>
            </a:solidFill>
            <a:round/>
            <a:headEnd/>
            <a:tailEnd/>
          </a:ln>
        </p:spPr>
        <p:txBody>
          <a:bodyPr/>
          <a:lstStyle/>
          <a:p>
            <a:endParaRPr lang="ga-IE"/>
          </a:p>
        </p:txBody>
      </p:sp>
      <p:sp>
        <p:nvSpPr>
          <p:cNvPr id="7180" name="AutoShape 12">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182"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body" sz="half" idx="1"/>
          </p:nvPr>
        </p:nvSpPr>
        <p:spPr>
          <a:xfrm>
            <a:off x="0" y="1196975"/>
            <a:ext cx="9144000" cy="3960813"/>
          </a:xfrm>
        </p:spPr>
        <p:txBody>
          <a:bodyPr/>
          <a:lstStyle/>
          <a:p>
            <a:pPr>
              <a:lnSpc>
                <a:spcPct val="150000"/>
              </a:lnSpc>
              <a:buFontTx/>
              <a:buNone/>
            </a:pPr>
            <a:r>
              <a:rPr lang="en-GB" sz="2400">
                <a:latin typeface="Comic Sans MS" pitchFamily="66" charset="0"/>
              </a:rPr>
              <a:t>   1) What does the word ‘worship’ mean?</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2) When is a Jewish man commanded to pray?</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3) According to the words of the Shema, where must the</a:t>
            </a:r>
            <a:br>
              <a:rPr lang="en-GB" sz="2400">
                <a:latin typeface="Comic Sans MS" pitchFamily="66" charset="0"/>
              </a:rPr>
            </a:br>
            <a:r>
              <a:rPr lang="en-GB" sz="2400">
                <a:latin typeface="Comic Sans MS" pitchFamily="66" charset="0"/>
              </a:rPr>
              <a:t>    tefillin be placed and why?</a:t>
            </a:r>
          </a:p>
          <a:p>
            <a:pPr>
              <a:lnSpc>
                <a:spcPct val="150000"/>
              </a:lnSpc>
              <a:buFontTx/>
              <a:buNone/>
            </a:pPr>
            <a:endParaRPr lang="en-GB" sz="2400">
              <a:latin typeface="Comic Sans MS" pitchFamily="66" charset="0"/>
            </a:endParaRPr>
          </a:p>
        </p:txBody>
      </p:sp>
      <p:sp>
        <p:nvSpPr>
          <p:cNvPr id="38916" name="WordArt 4"/>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38922" name="AutoShape 10">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38923" name="AutoShape 11">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body" sz="half" idx="1"/>
          </p:nvPr>
        </p:nvSpPr>
        <p:spPr>
          <a:xfrm>
            <a:off x="0" y="1196975"/>
            <a:ext cx="9144000" cy="3960813"/>
          </a:xfrm>
        </p:spPr>
        <p:txBody>
          <a:bodyPr/>
          <a:lstStyle/>
          <a:p>
            <a:pPr>
              <a:lnSpc>
                <a:spcPct val="150000"/>
              </a:lnSpc>
              <a:buFontTx/>
              <a:buNone/>
            </a:pPr>
            <a:r>
              <a:rPr lang="en-GB" sz="2400">
                <a:latin typeface="Comic Sans MS" pitchFamily="66" charset="0"/>
              </a:rPr>
              <a:t>   1) What does the word ‘worship’ mean?</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2) When is a Jewish man commanded to pray?</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3) According to the words of the Shema, where must the</a:t>
            </a:r>
            <a:br>
              <a:rPr lang="en-GB" sz="2400">
                <a:latin typeface="Comic Sans MS" pitchFamily="66" charset="0"/>
              </a:rPr>
            </a:br>
            <a:r>
              <a:rPr lang="en-GB" sz="2400">
                <a:latin typeface="Comic Sans MS" pitchFamily="66" charset="0"/>
              </a:rPr>
              <a:t>    tefillin be placed and why?</a:t>
            </a:r>
            <a:br>
              <a:rPr lang="en-GB" sz="2400">
                <a:latin typeface="Comic Sans MS" pitchFamily="66" charset="0"/>
              </a:rPr>
            </a:br>
            <a:endParaRPr lang="en-GB" sz="2400">
              <a:latin typeface="Comic Sans MS" pitchFamily="66" charset="0"/>
            </a:endParaRPr>
          </a:p>
        </p:txBody>
      </p:sp>
      <p:sp>
        <p:nvSpPr>
          <p:cNvPr id="75779" name="WordArt 3"/>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75780"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5781"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5782" name="Text Box 6"/>
          <p:cNvSpPr txBox="1">
            <a:spLocks noChangeArrowheads="1"/>
          </p:cNvSpPr>
          <p:nvPr/>
        </p:nvSpPr>
        <p:spPr bwMode="auto">
          <a:xfrm>
            <a:off x="611188" y="1989138"/>
            <a:ext cx="7273925" cy="457200"/>
          </a:xfrm>
          <a:prstGeom prst="rect">
            <a:avLst/>
          </a:prstGeom>
          <a:noFill/>
          <a:ln w="9525">
            <a:noFill/>
            <a:miter lim="800000"/>
            <a:headEnd/>
            <a:tailEnd/>
          </a:ln>
          <a:effectLst/>
        </p:spPr>
        <p:txBody>
          <a:bodyPr>
            <a:spAutoFit/>
          </a:bodyPr>
          <a:lstStyle/>
          <a:p>
            <a:pPr>
              <a:spcBef>
                <a:spcPct val="50000"/>
              </a:spcBef>
            </a:pPr>
            <a:r>
              <a:rPr lang="en-GB" sz="2400" b="1">
                <a:solidFill>
                  <a:srgbClr val="FF0000"/>
                </a:solidFill>
                <a:latin typeface="Comic Sans MS" pitchFamily="66" charset="0"/>
              </a:rPr>
              <a:t>To adore someone or something, show respect.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body" sz="half" idx="1"/>
          </p:nvPr>
        </p:nvSpPr>
        <p:spPr>
          <a:xfrm>
            <a:off x="0" y="1196975"/>
            <a:ext cx="9144000" cy="3960813"/>
          </a:xfrm>
        </p:spPr>
        <p:txBody>
          <a:bodyPr/>
          <a:lstStyle/>
          <a:p>
            <a:pPr>
              <a:lnSpc>
                <a:spcPct val="150000"/>
              </a:lnSpc>
              <a:buFontTx/>
              <a:buNone/>
            </a:pPr>
            <a:r>
              <a:rPr lang="en-GB" sz="2400">
                <a:latin typeface="Comic Sans MS" pitchFamily="66" charset="0"/>
              </a:rPr>
              <a:t>   1) What does the word ‘worship’ mean?</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2) When is a Jewish man commanded to pray?</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3) According to the words of the Shema, where must the</a:t>
            </a:r>
            <a:br>
              <a:rPr lang="en-GB" sz="2400">
                <a:latin typeface="Comic Sans MS" pitchFamily="66" charset="0"/>
              </a:rPr>
            </a:br>
            <a:r>
              <a:rPr lang="en-GB" sz="2400">
                <a:latin typeface="Comic Sans MS" pitchFamily="66" charset="0"/>
              </a:rPr>
              <a:t>    tefillin be placed and why?</a:t>
            </a:r>
            <a:br>
              <a:rPr lang="en-GB" sz="2400">
                <a:latin typeface="Comic Sans MS" pitchFamily="66" charset="0"/>
              </a:rPr>
            </a:br>
            <a:endParaRPr lang="en-GB" sz="2400">
              <a:latin typeface="Comic Sans MS" pitchFamily="66" charset="0"/>
            </a:endParaRPr>
          </a:p>
        </p:txBody>
      </p:sp>
      <p:sp>
        <p:nvSpPr>
          <p:cNvPr id="77827" name="WordArt 3"/>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77828"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7829"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7830" name="Text Box 6"/>
          <p:cNvSpPr txBox="1">
            <a:spLocks noChangeArrowheads="1"/>
          </p:cNvSpPr>
          <p:nvPr/>
        </p:nvSpPr>
        <p:spPr bwMode="auto">
          <a:xfrm>
            <a:off x="611188" y="1989138"/>
            <a:ext cx="7345362" cy="457200"/>
          </a:xfrm>
          <a:prstGeom prst="rect">
            <a:avLst/>
          </a:prstGeom>
          <a:noFill/>
          <a:ln w="9525">
            <a:noFill/>
            <a:miter lim="800000"/>
            <a:headEnd/>
            <a:tailEnd/>
          </a:ln>
          <a:effectLst/>
        </p:spPr>
        <p:txBody>
          <a:bodyPr>
            <a:spAutoFit/>
          </a:bodyPr>
          <a:lstStyle/>
          <a:p>
            <a:pPr>
              <a:spcBef>
                <a:spcPct val="50000"/>
              </a:spcBef>
            </a:pPr>
            <a:r>
              <a:rPr lang="en-GB" sz="2400" b="1">
                <a:solidFill>
                  <a:srgbClr val="FF0000"/>
                </a:solidFill>
                <a:latin typeface="Comic Sans MS" pitchFamily="66" charset="0"/>
              </a:rPr>
              <a:t>To adore someone or something, show respect.</a:t>
            </a:r>
          </a:p>
        </p:txBody>
      </p:sp>
      <p:sp>
        <p:nvSpPr>
          <p:cNvPr id="77831" name="Text Box 7"/>
          <p:cNvSpPr txBox="1">
            <a:spLocks noChangeArrowheads="1"/>
          </p:cNvSpPr>
          <p:nvPr/>
        </p:nvSpPr>
        <p:spPr bwMode="auto">
          <a:xfrm>
            <a:off x="684213" y="3141663"/>
            <a:ext cx="5543550" cy="457200"/>
          </a:xfrm>
          <a:prstGeom prst="rect">
            <a:avLst/>
          </a:prstGeom>
          <a:noFill/>
          <a:ln w="9525">
            <a:noFill/>
            <a:miter lim="800000"/>
            <a:headEnd/>
            <a:tailEnd/>
          </a:ln>
          <a:effectLst/>
        </p:spPr>
        <p:txBody>
          <a:bodyPr>
            <a:spAutoFit/>
          </a:bodyPr>
          <a:lstStyle/>
          <a:p>
            <a:pPr>
              <a:spcBef>
                <a:spcPct val="50000"/>
              </a:spcBef>
            </a:pPr>
            <a:r>
              <a:rPr lang="en-GB" sz="2400" b="1">
                <a:solidFill>
                  <a:srgbClr val="FF0000"/>
                </a:solidFill>
                <a:latin typeface="Comic Sans MS" pitchFamily="66" charset="0"/>
              </a:rPr>
              <a:t>Morning, afternoon and evening.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body" sz="half" idx="1"/>
          </p:nvPr>
        </p:nvSpPr>
        <p:spPr>
          <a:xfrm>
            <a:off x="0" y="1196975"/>
            <a:ext cx="9144000" cy="3960813"/>
          </a:xfrm>
        </p:spPr>
        <p:txBody>
          <a:bodyPr/>
          <a:lstStyle/>
          <a:p>
            <a:pPr>
              <a:lnSpc>
                <a:spcPct val="150000"/>
              </a:lnSpc>
              <a:buFontTx/>
              <a:buNone/>
            </a:pPr>
            <a:r>
              <a:rPr lang="en-GB" sz="2400">
                <a:latin typeface="Comic Sans MS" pitchFamily="66" charset="0"/>
              </a:rPr>
              <a:t>   1) What does the word ‘worship’ mean?</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2) When is a Jewish man commanded to pray?</a:t>
            </a:r>
            <a:br>
              <a:rPr lang="en-GB" sz="2400">
                <a:latin typeface="Comic Sans MS" pitchFamily="66" charset="0"/>
              </a:rPr>
            </a:br>
            <a:endParaRPr lang="en-GB" sz="2400">
              <a:latin typeface="Comic Sans MS" pitchFamily="66" charset="0"/>
            </a:endParaRPr>
          </a:p>
          <a:p>
            <a:pPr>
              <a:lnSpc>
                <a:spcPct val="150000"/>
              </a:lnSpc>
              <a:buFontTx/>
              <a:buNone/>
            </a:pPr>
            <a:r>
              <a:rPr lang="en-GB" sz="2400">
                <a:latin typeface="Comic Sans MS" pitchFamily="66" charset="0"/>
              </a:rPr>
              <a:t>   3) According to the words of the Shema, where must the</a:t>
            </a:r>
            <a:br>
              <a:rPr lang="en-GB" sz="2400">
                <a:latin typeface="Comic Sans MS" pitchFamily="66" charset="0"/>
              </a:rPr>
            </a:br>
            <a:r>
              <a:rPr lang="en-GB" sz="2400">
                <a:latin typeface="Comic Sans MS" pitchFamily="66" charset="0"/>
              </a:rPr>
              <a:t>    tefillin be placed and why?</a:t>
            </a:r>
            <a:br>
              <a:rPr lang="en-GB" sz="2400">
                <a:latin typeface="Comic Sans MS" pitchFamily="66" charset="0"/>
              </a:rPr>
            </a:br>
            <a:endParaRPr lang="en-GB" sz="2400">
              <a:latin typeface="Comic Sans MS" pitchFamily="66" charset="0"/>
            </a:endParaRPr>
          </a:p>
        </p:txBody>
      </p:sp>
      <p:sp>
        <p:nvSpPr>
          <p:cNvPr id="76803" name="WordArt 3"/>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76804"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6805"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6806" name="Text Box 6"/>
          <p:cNvSpPr txBox="1">
            <a:spLocks noChangeArrowheads="1"/>
          </p:cNvSpPr>
          <p:nvPr/>
        </p:nvSpPr>
        <p:spPr bwMode="auto">
          <a:xfrm>
            <a:off x="611188" y="1989138"/>
            <a:ext cx="7345362" cy="457200"/>
          </a:xfrm>
          <a:prstGeom prst="rect">
            <a:avLst/>
          </a:prstGeom>
          <a:noFill/>
          <a:ln w="9525">
            <a:noFill/>
            <a:miter lim="800000"/>
            <a:headEnd/>
            <a:tailEnd/>
          </a:ln>
          <a:effectLst/>
        </p:spPr>
        <p:txBody>
          <a:bodyPr>
            <a:spAutoFit/>
          </a:bodyPr>
          <a:lstStyle/>
          <a:p>
            <a:pPr>
              <a:spcBef>
                <a:spcPct val="50000"/>
              </a:spcBef>
            </a:pPr>
            <a:r>
              <a:rPr lang="en-GB" sz="2400" b="1">
                <a:solidFill>
                  <a:srgbClr val="FF0000"/>
                </a:solidFill>
                <a:latin typeface="Comic Sans MS" pitchFamily="66" charset="0"/>
              </a:rPr>
              <a:t>To adore someone or something, show respect.</a:t>
            </a:r>
          </a:p>
        </p:txBody>
      </p:sp>
      <p:sp>
        <p:nvSpPr>
          <p:cNvPr id="76807" name="Text Box 7"/>
          <p:cNvSpPr txBox="1">
            <a:spLocks noChangeArrowheads="1"/>
          </p:cNvSpPr>
          <p:nvPr/>
        </p:nvSpPr>
        <p:spPr bwMode="auto">
          <a:xfrm>
            <a:off x="684213" y="3141663"/>
            <a:ext cx="5400675" cy="457200"/>
          </a:xfrm>
          <a:prstGeom prst="rect">
            <a:avLst/>
          </a:prstGeom>
          <a:noFill/>
          <a:ln w="9525">
            <a:noFill/>
            <a:miter lim="800000"/>
            <a:headEnd/>
            <a:tailEnd/>
          </a:ln>
          <a:effectLst/>
        </p:spPr>
        <p:txBody>
          <a:bodyPr>
            <a:spAutoFit/>
          </a:bodyPr>
          <a:lstStyle/>
          <a:p>
            <a:pPr>
              <a:spcBef>
                <a:spcPct val="50000"/>
              </a:spcBef>
            </a:pPr>
            <a:r>
              <a:rPr lang="en-GB" sz="2400" b="1">
                <a:solidFill>
                  <a:srgbClr val="FF0000"/>
                </a:solidFill>
                <a:latin typeface="Comic Sans MS" pitchFamily="66" charset="0"/>
              </a:rPr>
              <a:t>Morning, afternoon and evening.</a:t>
            </a:r>
          </a:p>
        </p:txBody>
      </p:sp>
      <p:sp>
        <p:nvSpPr>
          <p:cNvPr id="76808" name="Text Box 8"/>
          <p:cNvSpPr txBox="1">
            <a:spLocks noChangeArrowheads="1"/>
          </p:cNvSpPr>
          <p:nvPr/>
        </p:nvSpPr>
        <p:spPr bwMode="auto">
          <a:xfrm>
            <a:off x="755650" y="4724400"/>
            <a:ext cx="2808288" cy="566738"/>
          </a:xfrm>
          <a:prstGeom prst="rect">
            <a:avLst/>
          </a:prstGeom>
          <a:noFill/>
          <a:ln w="9525">
            <a:noFill/>
            <a:miter lim="800000"/>
            <a:headEnd/>
            <a:tailEnd/>
          </a:ln>
          <a:effectLst/>
        </p:spPr>
        <p:txBody>
          <a:bodyPr>
            <a:spAutoFit/>
          </a:bodyPr>
          <a:lstStyle/>
          <a:p>
            <a:pPr>
              <a:lnSpc>
                <a:spcPct val="130000"/>
              </a:lnSpc>
              <a:spcBef>
                <a:spcPct val="20000"/>
              </a:spcBef>
            </a:pPr>
            <a:r>
              <a:rPr lang="en-GB" sz="2400" b="1">
                <a:solidFill>
                  <a:srgbClr val="FF0000"/>
                </a:solidFill>
                <a:latin typeface="Comic Sans MS" pitchFamily="66" charset="0"/>
              </a:rPr>
              <a:t>Head and arm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30" name="AutoShape 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52231" name="AutoShape 7">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2237" name="Text Box 13"/>
          <p:cNvSpPr txBox="1">
            <a:spLocks noChangeArrowheads="1"/>
          </p:cNvSpPr>
          <p:nvPr/>
        </p:nvSpPr>
        <p:spPr bwMode="auto">
          <a:xfrm>
            <a:off x="6227763" y="0"/>
            <a:ext cx="2916237" cy="336550"/>
          </a:xfrm>
          <a:prstGeom prst="rect">
            <a:avLst/>
          </a:prstGeom>
          <a:noFill/>
          <a:ln w="9525">
            <a:noFill/>
            <a:miter lim="800000"/>
            <a:headEnd/>
            <a:tailEnd/>
          </a:ln>
          <a:effectLst/>
        </p:spPr>
        <p:txBody>
          <a:bodyPr>
            <a:spAutoFit/>
          </a:bodyPr>
          <a:lstStyle/>
          <a:p>
            <a:pPr>
              <a:spcBef>
                <a:spcPct val="50000"/>
              </a:spcBef>
            </a:pPr>
            <a:endParaRPr lang="en-US"/>
          </a:p>
        </p:txBody>
      </p:sp>
      <p:sp>
        <p:nvSpPr>
          <p:cNvPr id="52239" name="WordArt 15"/>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52240" name="Rectangle 16"/>
          <p:cNvSpPr>
            <a:spLocks noChangeArrowheads="1"/>
          </p:cNvSpPr>
          <p:nvPr/>
        </p:nvSpPr>
        <p:spPr bwMode="auto">
          <a:xfrm>
            <a:off x="0" y="1916113"/>
            <a:ext cx="9144000" cy="1152525"/>
          </a:xfrm>
          <a:prstGeom prst="rect">
            <a:avLst/>
          </a:prstGeom>
          <a:noFill/>
          <a:ln w="9525">
            <a:noFill/>
            <a:miter lim="800000"/>
            <a:headEnd/>
            <a:tailEnd/>
          </a:ln>
          <a:effectLst/>
        </p:spPr>
        <p:txBody>
          <a:bodyPr/>
          <a:lstStyle/>
          <a:p>
            <a:pPr marL="342900" indent="-342900">
              <a:lnSpc>
                <a:spcPct val="130000"/>
              </a:lnSpc>
              <a:spcBef>
                <a:spcPct val="20000"/>
              </a:spcBef>
              <a:buFontTx/>
              <a:buChar char="•"/>
            </a:pPr>
            <a:r>
              <a:rPr lang="en-GB" sz="2400">
                <a:latin typeface="Comic Sans MS" pitchFamily="66" charset="0"/>
              </a:rPr>
              <a:t>4) Describe how a Jewish Orthodox male prepares for prayer and the reasons behind each garment. </a:t>
            </a:r>
            <a:br>
              <a:rPr lang="en-GB" sz="2400">
                <a:latin typeface="Comic Sans MS" pitchFamily="66" charset="0"/>
              </a:rPr>
            </a:br>
            <a:endParaRPr lang="en-GB" sz="240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AutoShape 2">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78851" name="AutoShape 3">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8852" name="Rectangle 4"/>
          <p:cNvSpPr>
            <a:spLocks noChangeArrowheads="1"/>
          </p:cNvSpPr>
          <p:nvPr/>
        </p:nvSpPr>
        <p:spPr bwMode="auto">
          <a:xfrm>
            <a:off x="0" y="1916113"/>
            <a:ext cx="9144000" cy="1152525"/>
          </a:xfrm>
          <a:prstGeom prst="rect">
            <a:avLst/>
          </a:prstGeom>
          <a:noFill/>
          <a:ln w="9525">
            <a:noFill/>
            <a:miter lim="800000"/>
            <a:headEnd/>
            <a:tailEnd/>
          </a:ln>
          <a:effectLst/>
        </p:spPr>
        <p:txBody>
          <a:bodyPr/>
          <a:lstStyle/>
          <a:p>
            <a:pPr marL="342900" indent="-342900">
              <a:lnSpc>
                <a:spcPct val="130000"/>
              </a:lnSpc>
              <a:spcBef>
                <a:spcPct val="20000"/>
              </a:spcBef>
              <a:buFontTx/>
              <a:buChar char="•"/>
            </a:pPr>
            <a:r>
              <a:rPr lang="en-GB" sz="2400">
                <a:latin typeface="Comic Sans MS" pitchFamily="66" charset="0"/>
              </a:rPr>
              <a:t>4) Describe how a Jewish Orthodox male prepares for prayer and the reasons behind each garment. </a:t>
            </a:r>
            <a:br>
              <a:rPr lang="en-GB" sz="2400">
                <a:latin typeface="Comic Sans MS" pitchFamily="66" charset="0"/>
              </a:rPr>
            </a:br>
            <a:endParaRPr lang="en-GB" sz="2400">
              <a:solidFill>
                <a:srgbClr val="FF0000"/>
              </a:solidFill>
              <a:latin typeface="Comic Sans MS" pitchFamily="66" charset="0"/>
            </a:endParaRPr>
          </a:p>
        </p:txBody>
      </p:sp>
      <p:sp>
        <p:nvSpPr>
          <p:cNvPr id="78853" name="Rectangle 5"/>
          <p:cNvSpPr>
            <a:spLocks noChangeArrowheads="1"/>
          </p:cNvSpPr>
          <p:nvPr/>
        </p:nvSpPr>
        <p:spPr bwMode="auto">
          <a:xfrm>
            <a:off x="179388" y="3357563"/>
            <a:ext cx="8713787" cy="1920875"/>
          </a:xfrm>
          <a:prstGeom prst="rect">
            <a:avLst/>
          </a:prstGeom>
          <a:noFill/>
          <a:ln w="9525">
            <a:noFill/>
            <a:miter lim="800000"/>
            <a:headEnd/>
            <a:tailEnd/>
          </a:ln>
          <a:effectLst/>
        </p:spPr>
        <p:txBody>
          <a:bodyPr>
            <a:spAutoFit/>
          </a:bodyPr>
          <a:lstStyle/>
          <a:p>
            <a:pPr>
              <a:lnSpc>
                <a:spcPct val="125000"/>
              </a:lnSpc>
            </a:pPr>
            <a:r>
              <a:rPr lang="en-GB" sz="2400" b="1" u="sng">
                <a:solidFill>
                  <a:srgbClr val="FF0000"/>
                </a:solidFill>
                <a:latin typeface="Comic Sans MS" pitchFamily="66" charset="0"/>
              </a:rPr>
              <a:t>Kippah/Yamulka</a:t>
            </a:r>
            <a:r>
              <a:rPr lang="en-GB" sz="2400" b="1">
                <a:solidFill>
                  <a:srgbClr val="FF0000"/>
                </a:solidFill>
                <a:latin typeface="Comic Sans MS" pitchFamily="66" charset="0"/>
              </a:rPr>
              <a:t>: worn as a sign of respect.</a:t>
            </a:r>
          </a:p>
          <a:p>
            <a:pPr>
              <a:lnSpc>
                <a:spcPct val="125000"/>
              </a:lnSpc>
            </a:pPr>
            <a:r>
              <a:rPr lang="en-GB" sz="2400" b="1" u="sng">
                <a:solidFill>
                  <a:srgbClr val="FF0000"/>
                </a:solidFill>
                <a:latin typeface="Comic Sans MS" pitchFamily="66" charset="0"/>
              </a:rPr>
              <a:t>Tefillin</a:t>
            </a:r>
            <a:r>
              <a:rPr lang="en-GB" sz="2400" b="1">
                <a:solidFill>
                  <a:srgbClr val="FF0000"/>
                </a:solidFill>
                <a:latin typeface="Comic Sans MS" pitchFamily="66" charset="0"/>
              </a:rPr>
              <a:t>: worn so God is close to heart and in their mind. </a:t>
            </a:r>
            <a:br>
              <a:rPr lang="en-GB" sz="2400" b="1">
                <a:solidFill>
                  <a:srgbClr val="FF0000"/>
                </a:solidFill>
                <a:latin typeface="Comic Sans MS" pitchFamily="66" charset="0"/>
              </a:rPr>
            </a:br>
            <a:r>
              <a:rPr lang="en-GB" sz="2400" b="1" u="sng">
                <a:solidFill>
                  <a:srgbClr val="FF0000"/>
                </a:solidFill>
                <a:latin typeface="Comic Sans MS" pitchFamily="66" charset="0"/>
              </a:rPr>
              <a:t>Tallit</a:t>
            </a:r>
            <a:r>
              <a:rPr lang="en-GB" sz="2400" b="1">
                <a:solidFill>
                  <a:srgbClr val="FF0000"/>
                </a:solidFill>
                <a:latin typeface="Comic Sans MS" pitchFamily="66" charset="0"/>
              </a:rPr>
              <a:t>: To remind them of their commandments and that </a:t>
            </a:r>
            <a:br>
              <a:rPr lang="en-GB" sz="2400" b="1">
                <a:solidFill>
                  <a:srgbClr val="FF0000"/>
                </a:solidFill>
                <a:latin typeface="Comic Sans MS" pitchFamily="66" charset="0"/>
              </a:rPr>
            </a:br>
            <a:r>
              <a:rPr lang="en-GB" sz="2400" b="1">
                <a:solidFill>
                  <a:srgbClr val="FF0000"/>
                </a:solidFill>
                <a:latin typeface="Comic Sans MS" pitchFamily="66" charset="0"/>
              </a:rPr>
              <a:t>God is surrounding them.</a:t>
            </a:r>
          </a:p>
        </p:txBody>
      </p:sp>
      <p:sp>
        <p:nvSpPr>
          <p:cNvPr id="78854" name="Text Box 6"/>
          <p:cNvSpPr txBox="1">
            <a:spLocks noChangeArrowheads="1"/>
          </p:cNvSpPr>
          <p:nvPr/>
        </p:nvSpPr>
        <p:spPr bwMode="auto">
          <a:xfrm>
            <a:off x="6227763" y="0"/>
            <a:ext cx="2916237" cy="336550"/>
          </a:xfrm>
          <a:prstGeom prst="rect">
            <a:avLst/>
          </a:prstGeom>
          <a:noFill/>
          <a:ln w="9525">
            <a:noFill/>
            <a:miter lim="800000"/>
            <a:headEnd/>
            <a:tailEnd/>
          </a:ln>
          <a:effectLst/>
        </p:spPr>
        <p:txBody>
          <a:bodyPr>
            <a:spAutoFit/>
          </a:bodyPr>
          <a:lstStyle/>
          <a:p>
            <a:pPr>
              <a:spcBef>
                <a:spcPct val="50000"/>
              </a:spcBef>
            </a:pPr>
            <a:endParaRPr lang="en-US"/>
          </a:p>
        </p:txBody>
      </p:sp>
      <p:sp>
        <p:nvSpPr>
          <p:cNvPr id="78855" name="WordArt 7"/>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57347" name="WordArt 3"/>
          <p:cNvSpPr>
            <a:spLocks noChangeArrowheads="1" noChangeShapeType="1" noTextEdit="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57348"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57349" name="Line 5"/>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57350" name="Line 6"/>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57351"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57352" name="Line 8"/>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57353"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57354"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57355" name="Text Box 11"/>
          <p:cNvSpPr txBox="1">
            <a:spLocks noChangeArrowheads="1"/>
          </p:cNvSpPr>
          <p:nvPr/>
        </p:nvSpPr>
        <p:spPr bwMode="auto">
          <a:xfrm>
            <a:off x="6659563" y="4724400"/>
            <a:ext cx="2305050"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show respect to someone or something</a:t>
            </a:r>
          </a:p>
        </p:txBody>
      </p:sp>
      <p:sp>
        <p:nvSpPr>
          <p:cNvPr id="57356" name="Text Box 12"/>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7357" name="Text Box 13"/>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7358"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7359" name="Text Box 15"/>
          <p:cNvSpPr txBox="1">
            <a:spLocks noChangeArrowheads="1"/>
          </p:cNvSpPr>
          <p:nvPr/>
        </p:nvSpPr>
        <p:spPr bwMode="auto">
          <a:xfrm>
            <a:off x="7235825" y="2565400"/>
            <a:ext cx="19081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think someone or something is of ‘worth’</a:t>
            </a:r>
          </a:p>
        </p:txBody>
      </p:sp>
      <p:sp>
        <p:nvSpPr>
          <p:cNvPr id="57360" name="Text Box 16"/>
          <p:cNvSpPr txBox="1">
            <a:spLocks noChangeArrowheads="1"/>
          </p:cNvSpPr>
          <p:nvPr/>
        </p:nvSpPr>
        <p:spPr bwMode="auto">
          <a:xfrm>
            <a:off x="5003800" y="1628775"/>
            <a:ext cx="2879725" cy="82232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adore someone or something</a:t>
            </a:r>
          </a:p>
        </p:txBody>
      </p:sp>
      <p:sp>
        <p:nvSpPr>
          <p:cNvPr id="57361" name="AutoShape 17">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0" y="1484313"/>
            <a:ext cx="8642350" cy="457200"/>
          </a:xfrm>
          <a:prstGeom prst="rect">
            <a:avLst/>
          </a:prstGeom>
          <a:noFill/>
          <a:ln w="9525">
            <a:noFill/>
            <a:miter lim="800000"/>
            <a:headEnd/>
            <a:tailEnd/>
          </a:ln>
          <a:effectLst/>
        </p:spPr>
        <p:txBody>
          <a:bodyPr>
            <a:spAutoFit/>
          </a:bodyPr>
          <a:lstStyle/>
          <a:p>
            <a:r>
              <a:rPr lang="en-GB" sz="2400">
                <a:latin typeface="Comic Sans MS" pitchFamily="66" charset="0"/>
              </a:rPr>
              <a:t>5) How do these preparations help Jews to worship?</a:t>
            </a:r>
            <a:endParaRPr lang="en-GB"/>
          </a:p>
        </p:txBody>
      </p:sp>
      <p:sp>
        <p:nvSpPr>
          <p:cNvPr id="49159" name="WordArt 7"/>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49160" name="AutoShape 8">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49161" name="AutoShape 9">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pic>
        <p:nvPicPr>
          <p:cNvPr id="49166" name="Picture 9" descr="npo00001d"/>
          <p:cNvPicPr>
            <a:picLocks noChangeAspect="1" noChangeArrowheads="1"/>
          </p:cNvPicPr>
          <p:nvPr/>
        </p:nvPicPr>
        <p:blipFill>
          <a:blip r:embed="rId2" cstate="print"/>
          <a:srcRect/>
          <a:stretch>
            <a:fillRect/>
          </a:stretch>
        </p:blipFill>
        <p:spPr bwMode="auto">
          <a:xfrm>
            <a:off x="6732588" y="3284538"/>
            <a:ext cx="2160587" cy="2879725"/>
          </a:xfrm>
          <a:prstGeom prst="rect">
            <a:avLst/>
          </a:prstGeom>
          <a:noFill/>
          <a:ln w="9525" algn="ctr">
            <a:noFill/>
            <a:miter lim="800000"/>
            <a:headEnd/>
            <a:tailEnd/>
          </a:ln>
          <a:effectLst/>
        </p:spPr>
      </p:pic>
      <p:sp>
        <p:nvSpPr>
          <p:cNvPr id="49165" name="Text Box 13"/>
          <p:cNvSpPr txBox="1">
            <a:spLocks noChangeArrowheads="1"/>
          </p:cNvSpPr>
          <p:nvPr/>
        </p:nvSpPr>
        <p:spPr bwMode="auto">
          <a:xfrm>
            <a:off x="0" y="3357563"/>
            <a:ext cx="6948488" cy="1735137"/>
          </a:xfrm>
          <a:prstGeom prst="rect">
            <a:avLst/>
          </a:prstGeom>
          <a:noFill/>
          <a:ln w="9525">
            <a:noFill/>
            <a:miter lim="800000"/>
            <a:headEnd/>
            <a:tailEnd/>
          </a:ln>
          <a:effectLst/>
        </p:spPr>
        <p:txBody>
          <a:bodyPr>
            <a:spAutoFit/>
          </a:bodyPr>
          <a:lstStyle/>
          <a:p>
            <a:r>
              <a:rPr lang="en-GB" sz="2400">
                <a:latin typeface="Comic Sans MS" pitchFamily="66" charset="0"/>
              </a:rPr>
              <a:t>6) What does the image show? </a:t>
            </a:r>
            <a:br>
              <a:rPr lang="en-GB" sz="2400">
                <a:latin typeface="Comic Sans MS" pitchFamily="66" charset="0"/>
              </a:rPr>
            </a:br>
            <a:r>
              <a:rPr lang="en-GB" sz="2400">
                <a:latin typeface="Comic Sans MS" pitchFamily="66" charset="0"/>
              </a:rPr>
              <a:t>    Why is it important to Jews? </a:t>
            </a:r>
            <a:br>
              <a:rPr lang="en-GB" sz="2400">
                <a:latin typeface="Comic Sans MS" pitchFamily="66" charset="0"/>
              </a:rPr>
            </a:br>
            <a:r>
              <a:rPr lang="en-GB" sz="2400">
                <a:latin typeface="Comic Sans MS" pitchFamily="66" charset="0"/>
              </a:rPr>
              <a:t>    How is it used and where would you find it?</a:t>
            </a:r>
          </a:p>
          <a:p>
            <a:pPr>
              <a:spcBef>
                <a:spcPct val="50000"/>
              </a:spcBef>
            </a:pPr>
            <a:endParaRPr lang="en-GB" sz="2400">
              <a:latin typeface="Comic Sans MS"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0" y="1484313"/>
            <a:ext cx="8642350" cy="457200"/>
          </a:xfrm>
          <a:prstGeom prst="rect">
            <a:avLst/>
          </a:prstGeom>
          <a:noFill/>
          <a:ln w="9525">
            <a:noFill/>
            <a:miter lim="800000"/>
            <a:headEnd/>
            <a:tailEnd/>
          </a:ln>
          <a:effectLst/>
        </p:spPr>
        <p:txBody>
          <a:bodyPr>
            <a:spAutoFit/>
          </a:bodyPr>
          <a:lstStyle/>
          <a:p>
            <a:r>
              <a:rPr lang="en-GB" sz="2400">
                <a:latin typeface="Comic Sans MS" pitchFamily="66" charset="0"/>
              </a:rPr>
              <a:t>5) How do these preparations help Jews to worship?</a:t>
            </a:r>
            <a:endParaRPr lang="en-GB"/>
          </a:p>
        </p:txBody>
      </p:sp>
      <p:sp>
        <p:nvSpPr>
          <p:cNvPr id="79875" name="WordArt 3"/>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79876"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79877"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pic>
        <p:nvPicPr>
          <p:cNvPr id="79881" name="Picture 9" descr="npo00001f"/>
          <p:cNvPicPr>
            <a:picLocks noChangeAspect="1" noChangeArrowheads="1"/>
          </p:cNvPicPr>
          <p:nvPr/>
        </p:nvPicPr>
        <p:blipFill>
          <a:blip r:embed="rId2" cstate="print"/>
          <a:srcRect/>
          <a:stretch>
            <a:fillRect/>
          </a:stretch>
        </p:blipFill>
        <p:spPr bwMode="auto">
          <a:xfrm>
            <a:off x="6732588" y="3284538"/>
            <a:ext cx="2160587" cy="2879725"/>
          </a:xfrm>
          <a:prstGeom prst="rect">
            <a:avLst/>
          </a:prstGeom>
          <a:noFill/>
          <a:ln w="9525" algn="ctr">
            <a:noFill/>
            <a:miter lim="800000"/>
            <a:headEnd/>
            <a:tailEnd/>
          </a:ln>
          <a:effectLst/>
        </p:spPr>
      </p:pic>
      <p:sp>
        <p:nvSpPr>
          <p:cNvPr id="79879" name="Text Box 7"/>
          <p:cNvSpPr txBox="1">
            <a:spLocks noChangeArrowheads="1"/>
          </p:cNvSpPr>
          <p:nvPr/>
        </p:nvSpPr>
        <p:spPr bwMode="auto">
          <a:xfrm>
            <a:off x="0" y="3357563"/>
            <a:ext cx="6948488" cy="1735137"/>
          </a:xfrm>
          <a:prstGeom prst="rect">
            <a:avLst/>
          </a:prstGeom>
          <a:noFill/>
          <a:ln w="9525">
            <a:noFill/>
            <a:miter lim="800000"/>
            <a:headEnd/>
            <a:tailEnd/>
          </a:ln>
          <a:effectLst/>
        </p:spPr>
        <p:txBody>
          <a:bodyPr>
            <a:spAutoFit/>
          </a:bodyPr>
          <a:lstStyle/>
          <a:p>
            <a:r>
              <a:rPr lang="en-GB" sz="2400">
                <a:latin typeface="Comic Sans MS" pitchFamily="66" charset="0"/>
              </a:rPr>
              <a:t>6) What does the image show? </a:t>
            </a:r>
            <a:br>
              <a:rPr lang="en-GB" sz="2400">
                <a:latin typeface="Comic Sans MS" pitchFamily="66" charset="0"/>
              </a:rPr>
            </a:br>
            <a:r>
              <a:rPr lang="en-GB" sz="2400">
                <a:latin typeface="Comic Sans MS" pitchFamily="66" charset="0"/>
              </a:rPr>
              <a:t>    Why is it important to Jews? </a:t>
            </a:r>
            <a:br>
              <a:rPr lang="en-GB" sz="2400">
                <a:latin typeface="Comic Sans MS" pitchFamily="66" charset="0"/>
              </a:rPr>
            </a:br>
            <a:r>
              <a:rPr lang="en-GB" sz="2400">
                <a:latin typeface="Comic Sans MS" pitchFamily="66" charset="0"/>
              </a:rPr>
              <a:t>    How is it used and where would you find it?</a:t>
            </a:r>
          </a:p>
          <a:p>
            <a:pPr>
              <a:spcBef>
                <a:spcPct val="50000"/>
              </a:spcBef>
            </a:pPr>
            <a:endParaRPr lang="en-GB" sz="2400">
              <a:latin typeface="Comic Sans MS" pitchFamily="66" charset="0"/>
            </a:endParaRPr>
          </a:p>
        </p:txBody>
      </p:sp>
      <p:sp>
        <p:nvSpPr>
          <p:cNvPr id="79880" name="Text Box 8"/>
          <p:cNvSpPr txBox="1">
            <a:spLocks noChangeArrowheads="1"/>
          </p:cNvSpPr>
          <p:nvPr/>
        </p:nvSpPr>
        <p:spPr bwMode="auto">
          <a:xfrm>
            <a:off x="0" y="2133600"/>
            <a:ext cx="9144000" cy="822325"/>
          </a:xfrm>
          <a:prstGeom prst="rect">
            <a:avLst/>
          </a:prstGeom>
          <a:noFill/>
          <a:ln w="9525">
            <a:noFill/>
            <a:miter lim="800000"/>
            <a:headEnd/>
            <a:tailEnd/>
          </a:ln>
          <a:effectLst/>
        </p:spPr>
        <p:txBody>
          <a:bodyPr>
            <a:spAutoFit/>
          </a:bodyPr>
          <a:lstStyle/>
          <a:p>
            <a:r>
              <a:rPr lang="en-GB" sz="2400" b="1">
                <a:solidFill>
                  <a:srgbClr val="FF0000"/>
                </a:solidFill>
                <a:latin typeface="Comic Sans MS" pitchFamily="66" charset="0"/>
              </a:rPr>
              <a:t>God is constantly in their hearts and mind, helps them to focus and concentrate.</a:t>
            </a:r>
            <a:endParaRPr lang="en-GB" sz="2400" b="1">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0" y="1484313"/>
            <a:ext cx="8642350" cy="457200"/>
          </a:xfrm>
          <a:prstGeom prst="rect">
            <a:avLst/>
          </a:prstGeom>
          <a:noFill/>
          <a:ln w="9525">
            <a:noFill/>
            <a:miter lim="800000"/>
            <a:headEnd/>
            <a:tailEnd/>
          </a:ln>
          <a:effectLst/>
        </p:spPr>
        <p:txBody>
          <a:bodyPr>
            <a:spAutoFit/>
          </a:bodyPr>
          <a:lstStyle/>
          <a:p>
            <a:r>
              <a:rPr lang="en-GB" sz="2400">
                <a:latin typeface="Comic Sans MS" pitchFamily="66" charset="0"/>
              </a:rPr>
              <a:t>5) How do these preparations help Jews to worship?</a:t>
            </a:r>
            <a:endParaRPr lang="en-GB"/>
          </a:p>
        </p:txBody>
      </p:sp>
      <p:sp>
        <p:nvSpPr>
          <p:cNvPr id="80899" name="WordArt 3"/>
          <p:cNvSpPr>
            <a:spLocks noChangeArrowheads="1" noChangeShapeType="1" noTextEdit="1"/>
          </p:cNvSpPr>
          <p:nvPr/>
        </p:nvSpPr>
        <p:spPr bwMode="auto">
          <a:xfrm>
            <a:off x="2627313" y="188913"/>
            <a:ext cx="4105275" cy="936625"/>
          </a:xfrm>
          <a:prstGeom prst="rect">
            <a:avLst/>
          </a:prstGeom>
        </p:spPr>
        <p:txBody>
          <a:bodyPr wrap="none" fromWordArt="1">
            <a:prstTxWarp prst="textPlain">
              <a:avLst>
                <a:gd name="adj" fmla="val 50000"/>
              </a:avLst>
            </a:prstTxWarp>
          </a:bodyPr>
          <a:lstStyle/>
          <a:p>
            <a:pPr algn="ctr"/>
            <a:r>
              <a:rPr lang="ga-IE" sz="3600" kern="10">
                <a:ln w="9525">
                  <a:solidFill>
                    <a:schemeClr val="tx1"/>
                  </a:solidFill>
                  <a:round/>
                  <a:headEnd/>
                  <a:tailEnd/>
                </a:ln>
                <a:solidFill>
                  <a:schemeClr val="accent1"/>
                </a:solidFill>
                <a:effectLst>
                  <a:outerShdw sy="50000" kx="-2453608" rotWithShape="0">
                    <a:srgbClr val="B2B2B2">
                      <a:alpha val="50000"/>
                    </a:srgbClr>
                  </a:outerShdw>
                </a:effectLst>
                <a:latin typeface="Comic Sans MS"/>
              </a:rPr>
              <a:t>Test Yourself.</a:t>
            </a:r>
          </a:p>
        </p:txBody>
      </p:sp>
      <p:sp>
        <p:nvSpPr>
          <p:cNvPr id="80900" name="AutoShape 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80901"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pic>
        <p:nvPicPr>
          <p:cNvPr id="80906" name="Picture 9" descr="npo000021"/>
          <p:cNvPicPr>
            <a:picLocks noChangeAspect="1" noChangeArrowheads="1"/>
          </p:cNvPicPr>
          <p:nvPr/>
        </p:nvPicPr>
        <p:blipFill>
          <a:blip r:embed="rId2" cstate="print"/>
          <a:srcRect/>
          <a:stretch>
            <a:fillRect/>
          </a:stretch>
        </p:blipFill>
        <p:spPr bwMode="auto">
          <a:xfrm>
            <a:off x="6732588" y="3284538"/>
            <a:ext cx="2160587" cy="2879725"/>
          </a:xfrm>
          <a:prstGeom prst="rect">
            <a:avLst/>
          </a:prstGeom>
          <a:noFill/>
          <a:ln w="9525" algn="ctr">
            <a:noFill/>
            <a:miter lim="800000"/>
            <a:headEnd/>
            <a:tailEnd/>
          </a:ln>
          <a:effectLst/>
        </p:spPr>
      </p:pic>
      <p:sp>
        <p:nvSpPr>
          <p:cNvPr id="80903" name="Text Box 7"/>
          <p:cNvSpPr txBox="1">
            <a:spLocks noChangeArrowheads="1"/>
          </p:cNvSpPr>
          <p:nvPr/>
        </p:nvSpPr>
        <p:spPr bwMode="auto">
          <a:xfrm>
            <a:off x="0" y="3357563"/>
            <a:ext cx="6948488" cy="1735137"/>
          </a:xfrm>
          <a:prstGeom prst="rect">
            <a:avLst/>
          </a:prstGeom>
          <a:noFill/>
          <a:ln w="9525">
            <a:noFill/>
            <a:miter lim="800000"/>
            <a:headEnd/>
            <a:tailEnd/>
          </a:ln>
          <a:effectLst/>
        </p:spPr>
        <p:txBody>
          <a:bodyPr>
            <a:spAutoFit/>
          </a:bodyPr>
          <a:lstStyle/>
          <a:p>
            <a:r>
              <a:rPr lang="en-GB" sz="2400">
                <a:latin typeface="Comic Sans MS" pitchFamily="66" charset="0"/>
              </a:rPr>
              <a:t>6) What does the image show? </a:t>
            </a:r>
            <a:br>
              <a:rPr lang="en-GB" sz="2400">
                <a:latin typeface="Comic Sans MS" pitchFamily="66" charset="0"/>
              </a:rPr>
            </a:br>
            <a:r>
              <a:rPr lang="en-GB" sz="2400">
                <a:latin typeface="Comic Sans MS" pitchFamily="66" charset="0"/>
              </a:rPr>
              <a:t>    Why is it important to Jews? </a:t>
            </a:r>
            <a:br>
              <a:rPr lang="en-GB" sz="2400">
                <a:latin typeface="Comic Sans MS" pitchFamily="66" charset="0"/>
              </a:rPr>
            </a:br>
            <a:r>
              <a:rPr lang="en-GB" sz="2400">
                <a:latin typeface="Comic Sans MS" pitchFamily="66" charset="0"/>
              </a:rPr>
              <a:t>    How is it used and where would you find it?</a:t>
            </a:r>
          </a:p>
          <a:p>
            <a:pPr>
              <a:spcBef>
                <a:spcPct val="50000"/>
              </a:spcBef>
            </a:pPr>
            <a:endParaRPr lang="en-GB" sz="2400">
              <a:latin typeface="Comic Sans MS" pitchFamily="66" charset="0"/>
            </a:endParaRPr>
          </a:p>
        </p:txBody>
      </p:sp>
      <p:sp>
        <p:nvSpPr>
          <p:cNvPr id="80904" name="Text Box 8"/>
          <p:cNvSpPr txBox="1">
            <a:spLocks noChangeArrowheads="1"/>
          </p:cNvSpPr>
          <p:nvPr/>
        </p:nvSpPr>
        <p:spPr bwMode="auto">
          <a:xfrm>
            <a:off x="0" y="2133600"/>
            <a:ext cx="9144000" cy="822325"/>
          </a:xfrm>
          <a:prstGeom prst="rect">
            <a:avLst/>
          </a:prstGeom>
          <a:noFill/>
          <a:ln w="9525">
            <a:noFill/>
            <a:miter lim="800000"/>
            <a:headEnd/>
            <a:tailEnd/>
          </a:ln>
          <a:effectLst/>
        </p:spPr>
        <p:txBody>
          <a:bodyPr>
            <a:spAutoFit/>
          </a:bodyPr>
          <a:lstStyle/>
          <a:p>
            <a:r>
              <a:rPr lang="en-GB" sz="2400" b="1">
                <a:solidFill>
                  <a:srgbClr val="FF0000"/>
                </a:solidFill>
                <a:latin typeface="Comic Sans MS" pitchFamily="66" charset="0"/>
              </a:rPr>
              <a:t>God is constantly in their hearts and mind, helps them to focus and concentrate.</a:t>
            </a:r>
            <a:endParaRPr lang="en-GB" sz="2400" b="1">
              <a:latin typeface="Comic Sans MS" pitchFamily="66" charset="0"/>
            </a:endParaRPr>
          </a:p>
        </p:txBody>
      </p:sp>
      <p:sp>
        <p:nvSpPr>
          <p:cNvPr id="80905" name="Text Box 9"/>
          <p:cNvSpPr txBox="1">
            <a:spLocks noChangeArrowheads="1"/>
          </p:cNvSpPr>
          <p:nvPr/>
        </p:nvSpPr>
        <p:spPr bwMode="auto">
          <a:xfrm>
            <a:off x="179388" y="4724400"/>
            <a:ext cx="6408737" cy="1917700"/>
          </a:xfrm>
          <a:prstGeom prst="rect">
            <a:avLst/>
          </a:prstGeom>
          <a:noFill/>
          <a:ln w="9525">
            <a:noFill/>
            <a:miter lim="800000"/>
            <a:headEnd/>
            <a:tailEnd/>
          </a:ln>
          <a:effectLst/>
        </p:spPr>
        <p:txBody>
          <a:bodyPr>
            <a:spAutoFit/>
          </a:bodyPr>
          <a:lstStyle/>
          <a:p>
            <a:pPr algn="just">
              <a:spcBef>
                <a:spcPct val="50000"/>
              </a:spcBef>
            </a:pPr>
            <a:r>
              <a:rPr lang="en-GB" sz="2400" b="1">
                <a:solidFill>
                  <a:srgbClr val="FF0000"/>
                </a:solidFill>
                <a:latin typeface="Comic Sans MS" pitchFamily="66" charset="0"/>
              </a:rPr>
              <a:t>Mezuzah: Contains the Shema, found on Jewish door posts but not the toilet door, Jews touch it and kiss it when they pass it. Helps them to constantly think about God.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0" y="404813"/>
            <a:ext cx="9144000" cy="1990725"/>
          </a:xfrm>
          <a:prstGeom prst="rect">
            <a:avLst/>
          </a:prstGeom>
          <a:noFill/>
          <a:ln w="9525">
            <a:noFill/>
            <a:miter lim="800000"/>
            <a:headEnd/>
            <a:tailEnd/>
          </a:ln>
          <a:effectLst/>
        </p:spPr>
        <p:txBody>
          <a:bodyPr>
            <a:spAutoFit/>
          </a:bodyPr>
          <a:lstStyle/>
          <a:p>
            <a:pPr>
              <a:lnSpc>
                <a:spcPct val="130000"/>
              </a:lnSpc>
              <a:spcBef>
                <a:spcPct val="50000"/>
              </a:spcBef>
            </a:pPr>
            <a:r>
              <a:rPr lang="en-GB" sz="2400">
                <a:latin typeface="Comic Sans MS" pitchFamily="66" charset="0"/>
              </a:rPr>
              <a:t>7) ‘A religious Jew must pray every day.’ </a:t>
            </a:r>
            <a:br>
              <a:rPr lang="en-GB" sz="2400">
                <a:latin typeface="Comic Sans MS" pitchFamily="66" charset="0"/>
              </a:rPr>
            </a:br>
            <a:r>
              <a:rPr lang="en-GB" sz="2400">
                <a:latin typeface="Comic Sans MS" pitchFamily="66" charset="0"/>
              </a:rPr>
              <a:t/>
            </a:r>
            <a:br>
              <a:rPr lang="en-GB" sz="2400">
                <a:latin typeface="Comic Sans MS" pitchFamily="66" charset="0"/>
              </a:rPr>
            </a:br>
            <a:r>
              <a:rPr lang="en-GB" sz="2400">
                <a:latin typeface="Comic Sans MS" pitchFamily="66" charset="0"/>
              </a:rPr>
              <a:t>    Do you agree or disagree? Explain your answer showing you   </a:t>
            </a:r>
            <a:br>
              <a:rPr lang="en-GB" sz="2400">
                <a:latin typeface="Comic Sans MS" pitchFamily="66" charset="0"/>
              </a:rPr>
            </a:br>
            <a:r>
              <a:rPr lang="en-GB" sz="2400">
                <a:latin typeface="Comic Sans MS" pitchFamily="66" charset="0"/>
              </a:rPr>
              <a:t>    have considered two view points.</a:t>
            </a:r>
          </a:p>
        </p:txBody>
      </p:sp>
      <p:pic>
        <p:nvPicPr>
          <p:cNvPr id="51205" name="Picture 5" descr="j0324656[1]"/>
          <p:cNvPicPr>
            <a:picLocks noChangeAspect="1" noChangeArrowheads="1"/>
          </p:cNvPicPr>
          <p:nvPr/>
        </p:nvPicPr>
        <p:blipFill>
          <a:blip r:embed="rId2" cstate="print"/>
          <a:srcRect/>
          <a:stretch>
            <a:fillRect/>
          </a:stretch>
        </p:blipFill>
        <p:spPr bwMode="auto">
          <a:xfrm>
            <a:off x="3825875" y="2519363"/>
            <a:ext cx="1276350" cy="1557337"/>
          </a:xfrm>
          <a:prstGeom prst="rect">
            <a:avLst/>
          </a:prstGeom>
          <a:noFill/>
          <a:ln w="9525" algn="ctr">
            <a:noFill/>
            <a:miter lim="800000"/>
            <a:headEnd/>
            <a:tailEnd/>
          </a:ln>
          <a:effectLst/>
        </p:spPr>
      </p:pic>
      <p:sp>
        <p:nvSpPr>
          <p:cNvPr id="51206" name="AutoShape 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51209" name="AutoShape 9">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0" y="404813"/>
            <a:ext cx="9144000" cy="1990725"/>
          </a:xfrm>
          <a:prstGeom prst="rect">
            <a:avLst/>
          </a:prstGeom>
          <a:noFill/>
          <a:ln w="9525">
            <a:noFill/>
            <a:miter lim="800000"/>
            <a:headEnd/>
            <a:tailEnd/>
          </a:ln>
          <a:effectLst/>
        </p:spPr>
        <p:txBody>
          <a:bodyPr>
            <a:spAutoFit/>
          </a:bodyPr>
          <a:lstStyle/>
          <a:p>
            <a:pPr>
              <a:lnSpc>
                <a:spcPct val="130000"/>
              </a:lnSpc>
              <a:spcBef>
                <a:spcPct val="50000"/>
              </a:spcBef>
            </a:pPr>
            <a:r>
              <a:rPr lang="en-GB" sz="2400">
                <a:latin typeface="Comic Sans MS" pitchFamily="66" charset="0"/>
              </a:rPr>
              <a:t>7) ‘A religious Jew must pray every day.’ </a:t>
            </a:r>
            <a:br>
              <a:rPr lang="en-GB" sz="2400">
                <a:latin typeface="Comic Sans MS" pitchFamily="66" charset="0"/>
              </a:rPr>
            </a:br>
            <a:r>
              <a:rPr lang="en-GB" sz="2400">
                <a:latin typeface="Comic Sans MS" pitchFamily="66" charset="0"/>
              </a:rPr>
              <a:t/>
            </a:r>
            <a:br>
              <a:rPr lang="en-GB" sz="2400">
                <a:latin typeface="Comic Sans MS" pitchFamily="66" charset="0"/>
              </a:rPr>
            </a:br>
            <a:r>
              <a:rPr lang="en-GB" sz="2400">
                <a:latin typeface="Comic Sans MS" pitchFamily="66" charset="0"/>
              </a:rPr>
              <a:t>    Do you agree or disagree? Explain your answer showing you   </a:t>
            </a:r>
            <a:br>
              <a:rPr lang="en-GB" sz="2400">
                <a:latin typeface="Comic Sans MS" pitchFamily="66" charset="0"/>
              </a:rPr>
            </a:br>
            <a:r>
              <a:rPr lang="en-GB" sz="2400">
                <a:latin typeface="Comic Sans MS" pitchFamily="66" charset="0"/>
              </a:rPr>
              <a:t>    have considered two view points.</a:t>
            </a:r>
          </a:p>
        </p:txBody>
      </p:sp>
      <p:sp>
        <p:nvSpPr>
          <p:cNvPr id="81923" name="Text Box 3"/>
          <p:cNvSpPr txBox="1">
            <a:spLocks noChangeArrowheads="1"/>
          </p:cNvSpPr>
          <p:nvPr/>
        </p:nvSpPr>
        <p:spPr bwMode="auto">
          <a:xfrm>
            <a:off x="250825" y="4025900"/>
            <a:ext cx="8496300" cy="2465388"/>
          </a:xfrm>
          <a:prstGeom prst="rect">
            <a:avLst/>
          </a:prstGeom>
          <a:noFill/>
          <a:ln w="9525">
            <a:noFill/>
            <a:miter lim="800000"/>
            <a:headEnd/>
            <a:tailEnd/>
          </a:ln>
          <a:effectLst/>
        </p:spPr>
        <p:txBody>
          <a:bodyPr>
            <a:spAutoFit/>
          </a:bodyPr>
          <a:lstStyle/>
          <a:p>
            <a:pPr>
              <a:lnSpc>
                <a:spcPct val="130000"/>
              </a:lnSpc>
              <a:spcBef>
                <a:spcPct val="50000"/>
              </a:spcBef>
            </a:pPr>
            <a:r>
              <a:rPr lang="en-GB" sz="2400" b="1" u="sng">
                <a:solidFill>
                  <a:srgbClr val="FF0000"/>
                </a:solidFill>
                <a:latin typeface="Comic Sans MS" pitchFamily="66" charset="0"/>
              </a:rPr>
              <a:t>Yes:</a:t>
            </a:r>
            <a:r>
              <a:rPr lang="en-GB" sz="2400" b="1">
                <a:solidFill>
                  <a:srgbClr val="FF0000"/>
                </a:solidFill>
                <a:latin typeface="Comic Sans MS" pitchFamily="66" charset="0"/>
              </a:rPr>
              <a:t> show God they love him and are grateful for everything he has done. </a:t>
            </a:r>
            <a:br>
              <a:rPr lang="en-GB" sz="2400" b="1">
                <a:solidFill>
                  <a:srgbClr val="FF0000"/>
                </a:solidFill>
                <a:latin typeface="Comic Sans MS" pitchFamily="66" charset="0"/>
              </a:rPr>
            </a:br>
            <a:r>
              <a:rPr lang="en-GB" sz="2400" b="1">
                <a:solidFill>
                  <a:srgbClr val="FF0000"/>
                </a:solidFill>
                <a:latin typeface="Comic Sans MS" pitchFamily="66" charset="0"/>
              </a:rPr>
              <a:t/>
            </a:r>
            <a:br>
              <a:rPr lang="en-GB" sz="2400" b="1">
                <a:solidFill>
                  <a:srgbClr val="FF0000"/>
                </a:solidFill>
                <a:latin typeface="Comic Sans MS" pitchFamily="66" charset="0"/>
              </a:rPr>
            </a:br>
            <a:r>
              <a:rPr lang="en-GB" sz="2400" b="1" u="sng">
                <a:solidFill>
                  <a:srgbClr val="FF0000"/>
                </a:solidFill>
                <a:latin typeface="Comic Sans MS" pitchFamily="66" charset="0"/>
              </a:rPr>
              <a:t>No:</a:t>
            </a:r>
            <a:r>
              <a:rPr lang="en-GB" sz="2400" b="1">
                <a:solidFill>
                  <a:srgbClr val="FF0000"/>
                </a:solidFill>
                <a:latin typeface="Comic Sans MS" pitchFamily="66" charset="0"/>
              </a:rPr>
              <a:t> Might lead busy life's and can not manage to worship everyday, especially 3 times a day.</a:t>
            </a:r>
            <a:endParaRPr lang="en-GB" b="1">
              <a:latin typeface="Comic Sans MS" pitchFamily="66" charset="0"/>
            </a:endParaRPr>
          </a:p>
        </p:txBody>
      </p:sp>
      <p:pic>
        <p:nvPicPr>
          <p:cNvPr id="81924" name="Picture 4" descr="j0324656[1]"/>
          <p:cNvPicPr>
            <a:picLocks noChangeAspect="1" noChangeArrowheads="1"/>
          </p:cNvPicPr>
          <p:nvPr/>
        </p:nvPicPr>
        <p:blipFill>
          <a:blip r:embed="rId2" cstate="print"/>
          <a:srcRect/>
          <a:stretch>
            <a:fillRect/>
          </a:stretch>
        </p:blipFill>
        <p:spPr bwMode="auto">
          <a:xfrm>
            <a:off x="3825875" y="2519363"/>
            <a:ext cx="1276350" cy="1557337"/>
          </a:xfrm>
          <a:prstGeom prst="rect">
            <a:avLst/>
          </a:prstGeom>
          <a:noFill/>
          <a:ln w="9525" algn="ctr">
            <a:noFill/>
            <a:miter lim="800000"/>
            <a:headEnd/>
            <a:tailEnd/>
          </a:ln>
          <a:effectLst/>
        </p:spPr>
      </p:pic>
      <p:sp>
        <p:nvSpPr>
          <p:cNvPr id="81925" name="AutoShape 5">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81926" name="AutoShape 6">
            <a:hlinkClick r:id="" action="ppaction://hlinkshowjump?jump=endshow" highlightClick="1"/>
          </p:cNvPr>
          <p:cNvSpPr>
            <a:spLocks noChangeArrowheads="1"/>
          </p:cNvSpPr>
          <p:nvPr/>
        </p:nvSpPr>
        <p:spPr bwMode="auto">
          <a:xfrm>
            <a:off x="8532813" y="6381750"/>
            <a:ext cx="611187" cy="476250"/>
          </a:xfrm>
          <a:prstGeom prst="actionButtonBlank">
            <a:avLst/>
          </a:prstGeom>
          <a:solidFill>
            <a:srgbClr val="FF9900"/>
          </a:solidFill>
          <a:ln w="9525">
            <a:noFill/>
            <a:miter lim="800000"/>
            <a:headEnd/>
            <a:tailEnd/>
          </a:ln>
          <a:effectLst/>
        </p:spPr>
        <p:txBody>
          <a:bodyPr wrap="none" anchor="ctr"/>
          <a:lstStyle/>
          <a:p>
            <a:pPr algn="ctr"/>
            <a:r>
              <a:rPr lang="en-GB" sz="1800" b="1"/>
              <a:t>END</a:t>
            </a:r>
            <a:endParaRPr lang="en-GB"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58371" name="WordArt 3"/>
          <p:cNvSpPr>
            <a:spLocks noChangeArrowheads="1" noChangeShapeType="1" noTextEdit="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58372"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58373" name="Line 5"/>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58374" name="Line 6"/>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58375"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58376" name="Line 8"/>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58377"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58378"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58379" name="Text Box 11"/>
          <p:cNvSpPr txBox="1">
            <a:spLocks noChangeArrowheads="1"/>
          </p:cNvSpPr>
          <p:nvPr/>
        </p:nvSpPr>
        <p:spPr bwMode="auto">
          <a:xfrm>
            <a:off x="6659563" y="4724400"/>
            <a:ext cx="2305050"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show respect to someone or something</a:t>
            </a:r>
          </a:p>
        </p:txBody>
      </p:sp>
      <p:sp>
        <p:nvSpPr>
          <p:cNvPr id="58380" name="Text Box 12"/>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8381" name="Text Box 13"/>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8382"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8383" name="Text Box 15"/>
          <p:cNvSpPr txBox="1">
            <a:spLocks noChangeArrowheads="1"/>
          </p:cNvSpPr>
          <p:nvPr/>
        </p:nvSpPr>
        <p:spPr bwMode="auto">
          <a:xfrm>
            <a:off x="7235825" y="2565400"/>
            <a:ext cx="19081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think someone or something is of ‘worth’</a:t>
            </a:r>
          </a:p>
        </p:txBody>
      </p:sp>
      <p:sp>
        <p:nvSpPr>
          <p:cNvPr id="58384" name="Text Box 16"/>
          <p:cNvSpPr txBox="1">
            <a:spLocks noChangeArrowheads="1"/>
          </p:cNvSpPr>
          <p:nvPr/>
        </p:nvSpPr>
        <p:spPr bwMode="auto">
          <a:xfrm>
            <a:off x="5003800" y="1628775"/>
            <a:ext cx="2879725" cy="82232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adore someone or something</a:t>
            </a:r>
          </a:p>
        </p:txBody>
      </p:sp>
      <p:sp>
        <p:nvSpPr>
          <p:cNvPr id="58385" name="Text Box 17"/>
          <p:cNvSpPr txBox="1">
            <a:spLocks noChangeArrowheads="1"/>
          </p:cNvSpPr>
          <p:nvPr/>
        </p:nvSpPr>
        <p:spPr bwMode="auto">
          <a:xfrm>
            <a:off x="0" y="1700213"/>
            <a:ext cx="2808288"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have feelings of high regard for someone or something.</a:t>
            </a:r>
          </a:p>
        </p:txBody>
      </p:sp>
      <p:sp>
        <p:nvSpPr>
          <p:cNvPr id="58386" name="AutoShape 18">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59395" name="WordArt 3"/>
          <p:cNvSpPr>
            <a:spLocks noChangeArrowheads="1" noChangeShapeType="1" noTextEdit="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59396"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59397" name="Line 5"/>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59398" name="Line 6"/>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59399"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59400" name="Line 8"/>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59401"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59402"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59403" name="Text Box 11"/>
          <p:cNvSpPr txBox="1">
            <a:spLocks noChangeArrowheads="1"/>
          </p:cNvSpPr>
          <p:nvPr/>
        </p:nvSpPr>
        <p:spPr bwMode="auto">
          <a:xfrm>
            <a:off x="6659563" y="4724400"/>
            <a:ext cx="2305050"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show respect to someone or something</a:t>
            </a:r>
          </a:p>
        </p:txBody>
      </p:sp>
      <p:sp>
        <p:nvSpPr>
          <p:cNvPr id="59404" name="Text Box 12"/>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9405" name="Text Box 13"/>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9406"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9407" name="Text Box 15"/>
          <p:cNvSpPr txBox="1">
            <a:spLocks noChangeArrowheads="1"/>
          </p:cNvSpPr>
          <p:nvPr/>
        </p:nvSpPr>
        <p:spPr bwMode="auto">
          <a:xfrm>
            <a:off x="7235825" y="2565400"/>
            <a:ext cx="19081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think someone or something is of ‘worth’</a:t>
            </a:r>
          </a:p>
        </p:txBody>
      </p:sp>
      <p:sp>
        <p:nvSpPr>
          <p:cNvPr id="59408" name="Text Box 16"/>
          <p:cNvSpPr txBox="1">
            <a:spLocks noChangeArrowheads="1"/>
          </p:cNvSpPr>
          <p:nvPr/>
        </p:nvSpPr>
        <p:spPr bwMode="auto">
          <a:xfrm>
            <a:off x="5003800" y="1628775"/>
            <a:ext cx="2879725" cy="82232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adore someone or something</a:t>
            </a:r>
          </a:p>
        </p:txBody>
      </p:sp>
      <p:sp>
        <p:nvSpPr>
          <p:cNvPr id="59409" name="Text Box 17"/>
          <p:cNvSpPr txBox="1">
            <a:spLocks noChangeArrowheads="1"/>
          </p:cNvSpPr>
          <p:nvPr/>
        </p:nvSpPr>
        <p:spPr bwMode="auto">
          <a:xfrm>
            <a:off x="0" y="1700213"/>
            <a:ext cx="2808288"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have feelings of high regard for someone or something.</a:t>
            </a:r>
          </a:p>
        </p:txBody>
      </p:sp>
      <p:sp>
        <p:nvSpPr>
          <p:cNvPr id="59410" name="Text Box 18"/>
          <p:cNvSpPr txBox="1">
            <a:spLocks noChangeArrowheads="1"/>
          </p:cNvSpPr>
          <p:nvPr/>
        </p:nvSpPr>
        <p:spPr bwMode="auto">
          <a:xfrm>
            <a:off x="0" y="4437063"/>
            <a:ext cx="23399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look up towards someone or something</a:t>
            </a:r>
          </a:p>
        </p:txBody>
      </p:sp>
      <p:sp>
        <p:nvSpPr>
          <p:cNvPr id="59411" name="AutoShape 19">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subTitle" idx="1"/>
          </p:nvPr>
        </p:nvSpPr>
        <p:spPr>
          <a:xfrm>
            <a:off x="1476375" y="1268413"/>
            <a:ext cx="6400800" cy="71437"/>
          </a:xfrm>
        </p:spPr>
        <p:txBody>
          <a:bodyPr/>
          <a:lstStyle/>
          <a:p>
            <a:pPr algn="just">
              <a:lnSpc>
                <a:spcPct val="80000"/>
              </a:lnSpc>
            </a:pPr>
            <a:endParaRPr lang="en-US" sz="2000">
              <a:latin typeface="Comic Sans MS" pitchFamily="66" charset="0"/>
            </a:endParaRPr>
          </a:p>
        </p:txBody>
      </p:sp>
      <p:sp>
        <p:nvSpPr>
          <p:cNvPr id="60419" name="WordArt 3"/>
          <p:cNvSpPr>
            <a:spLocks noChangeArrowheads="1" noChangeShapeType="1" noTextEdit="1"/>
          </p:cNvSpPr>
          <p:nvPr/>
        </p:nvSpPr>
        <p:spPr bwMode="auto">
          <a:xfrm>
            <a:off x="1258888" y="188913"/>
            <a:ext cx="6980237" cy="1008062"/>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60420"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3200">
                <a:latin typeface="Comic Sans MS" pitchFamily="66" charset="0"/>
              </a:rPr>
              <a:t>What is worship?</a:t>
            </a:r>
          </a:p>
          <a:p>
            <a:pPr algn="ctr"/>
            <a:endParaRPr lang="en-GB" sz="1800"/>
          </a:p>
        </p:txBody>
      </p:sp>
      <p:sp>
        <p:nvSpPr>
          <p:cNvPr id="60421" name="Line 5"/>
          <p:cNvSpPr>
            <a:spLocks noChangeShapeType="1"/>
          </p:cNvSpPr>
          <p:nvPr/>
        </p:nvSpPr>
        <p:spPr bwMode="auto">
          <a:xfrm flipV="1">
            <a:off x="6516688" y="3068638"/>
            <a:ext cx="719137" cy="0"/>
          </a:xfrm>
          <a:prstGeom prst="line">
            <a:avLst/>
          </a:prstGeom>
          <a:noFill/>
          <a:ln w="38100">
            <a:solidFill>
              <a:schemeClr val="tx1"/>
            </a:solidFill>
            <a:round/>
            <a:headEnd/>
            <a:tailEnd type="triangle" w="med" len="med"/>
          </a:ln>
          <a:effectLst/>
        </p:spPr>
        <p:txBody>
          <a:bodyPr/>
          <a:lstStyle/>
          <a:p>
            <a:endParaRPr lang="ga-IE"/>
          </a:p>
        </p:txBody>
      </p:sp>
      <p:sp>
        <p:nvSpPr>
          <p:cNvPr id="60422" name="Line 6"/>
          <p:cNvSpPr>
            <a:spLocks noChangeShapeType="1"/>
          </p:cNvSpPr>
          <p:nvPr/>
        </p:nvSpPr>
        <p:spPr bwMode="auto">
          <a:xfrm>
            <a:off x="5940425" y="4581525"/>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60423"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60424" name="Line 8"/>
          <p:cNvSpPr>
            <a:spLocks noChangeShapeType="1"/>
          </p:cNvSpPr>
          <p:nvPr/>
        </p:nvSpPr>
        <p:spPr bwMode="auto">
          <a:xfrm flipH="1" flipV="1">
            <a:off x="2195513" y="2492375"/>
            <a:ext cx="647700" cy="431800"/>
          </a:xfrm>
          <a:prstGeom prst="line">
            <a:avLst/>
          </a:prstGeom>
          <a:noFill/>
          <a:ln w="38100">
            <a:solidFill>
              <a:schemeClr val="tx1"/>
            </a:solidFill>
            <a:round/>
            <a:headEnd/>
            <a:tailEnd type="triangle" w="med" len="med"/>
          </a:ln>
          <a:effectLst/>
        </p:spPr>
        <p:txBody>
          <a:bodyPr/>
          <a:lstStyle/>
          <a:p>
            <a:endParaRPr lang="ga-IE"/>
          </a:p>
        </p:txBody>
      </p:sp>
      <p:sp>
        <p:nvSpPr>
          <p:cNvPr id="60425"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60426"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60427" name="Text Box 11"/>
          <p:cNvSpPr txBox="1">
            <a:spLocks noChangeArrowheads="1"/>
          </p:cNvSpPr>
          <p:nvPr/>
        </p:nvSpPr>
        <p:spPr bwMode="auto">
          <a:xfrm>
            <a:off x="6659563" y="4724400"/>
            <a:ext cx="2305050"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show respect to someone or something</a:t>
            </a:r>
          </a:p>
        </p:txBody>
      </p:sp>
      <p:sp>
        <p:nvSpPr>
          <p:cNvPr id="60428" name="Text Box 12"/>
          <p:cNvSpPr txBox="1">
            <a:spLocks noChangeArrowheads="1"/>
          </p:cNvSpPr>
          <p:nvPr/>
        </p:nvSpPr>
        <p:spPr bwMode="auto">
          <a:xfrm>
            <a:off x="3276600" y="5589588"/>
            <a:ext cx="1943100"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60429" name="Text Box 13"/>
          <p:cNvSpPr txBox="1">
            <a:spLocks noChangeArrowheads="1"/>
          </p:cNvSpPr>
          <p:nvPr/>
        </p:nvSpPr>
        <p:spPr bwMode="auto">
          <a:xfrm>
            <a:off x="3635375" y="5516563"/>
            <a:ext cx="1944688" cy="366712"/>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60430"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60431" name="Text Box 15"/>
          <p:cNvSpPr txBox="1">
            <a:spLocks noChangeArrowheads="1"/>
          </p:cNvSpPr>
          <p:nvPr/>
        </p:nvSpPr>
        <p:spPr bwMode="auto">
          <a:xfrm>
            <a:off x="7235825" y="2565400"/>
            <a:ext cx="19081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think someone or something is of ‘worth’</a:t>
            </a:r>
          </a:p>
        </p:txBody>
      </p:sp>
      <p:sp>
        <p:nvSpPr>
          <p:cNvPr id="60432" name="Text Box 16"/>
          <p:cNvSpPr txBox="1">
            <a:spLocks noChangeArrowheads="1"/>
          </p:cNvSpPr>
          <p:nvPr/>
        </p:nvSpPr>
        <p:spPr bwMode="auto">
          <a:xfrm>
            <a:off x="5003800" y="1628775"/>
            <a:ext cx="2879725" cy="82232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adore someone or something</a:t>
            </a:r>
          </a:p>
        </p:txBody>
      </p:sp>
      <p:sp>
        <p:nvSpPr>
          <p:cNvPr id="60433" name="Text Box 17"/>
          <p:cNvSpPr txBox="1">
            <a:spLocks noChangeArrowheads="1"/>
          </p:cNvSpPr>
          <p:nvPr/>
        </p:nvSpPr>
        <p:spPr bwMode="auto">
          <a:xfrm>
            <a:off x="0" y="1700213"/>
            <a:ext cx="2808288"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have feelings of high regard for someone or something.</a:t>
            </a:r>
          </a:p>
        </p:txBody>
      </p:sp>
      <p:sp>
        <p:nvSpPr>
          <p:cNvPr id="60434" name="Text Box 18"/>
          <p:cNvSpPr txBox="1">
            <a:spLocks noChangeArrowheads="1"/>
          </p:cNvSpPr>
          <p:nvPr/>
        </p:nvSpPr>
        <p:spPr bwMode="auto">
          <a:xfrm>
            <a:off x="0" y="4437063"/>
            <a:ext cx="2339975" cy="1552575"/>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To look up towards someone or something</a:t>
            </a:r>
          </a:p>
        </p:txBody>
      </p:sp>
      <p:sp>
        <p:nvSpPr>
          <p:cNvPr id="60435" name="Text Box 19"/>
          <p:cNvSpPr txBox="1">
            <a:spLocks noChangeArrowheads="1"/>
          </p:cNvSpPr>
          <p:nvPr/>
        </p:nvSpPr>
        <p:spPr bwMode="auto">
          <a:xfrm>
            <a:off x="2700338" y="5589588"/>
            <a:ext cx="2663825" cy="457200"/>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Following rituals</a:t>
            </a:r>
          </a:p>
        </p:txBody>
      </p:sp>
      <p:sp>
        <p:nvSpPr>
          <p:cNvPr id="60436" name="AutoShape 20">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WordArt 3"/>
          <p:cNvSpPr>
            <a:spLocks noChangeArrowheads="1" noChangeShapeType="1"/>
          </p:cNvSpPr>
          <p:nvPr/>
        </p:nvSpPr>
        <p:spPr bwMode="auto">
          <a:xfrm>
            <a:off x="1258888" y="260350"/>
            <a:ext cx="6980237" cy="1008063"/>
          </a:xfrm>
          <a:prstGeom prst="rect">
            <a:avLst/>
          </a:prstGeom>
        </p:spPr>
        <p:txBody>
          <a:bodyPr wrap="none" fromWordArt="1">
            <a:prstTxWarp prst="textPlain">
              <a:avLst>
                <a:gd name="adj" fmla="val 50000"/>
              </a:avLst>
            </a:prstTxWarp>
          </a:bodyPr>
          <a:lstStyle/>
          <a:p>
            <a:r>
              <a:rPr lang="ga-IE" sz="3600" kern="10">
                <a:solidFill>
                  <a:srgbClr val="336699"/>
                </a:solidFill>
                <a:effectLst>
                  <a:outerShdw dist="45791" dir="2021404" algn="ctr" rotWithShape="0">
                    <a:srgbClr val="B2B2B2">
                      <a:alpha val="80000"/>
                    </a:srgbClr>
                  </a:outerShdw>
                </a:effectLst>
                <a:latin typeface="Comic Sans MS"/>
              </a:rPr>
              <a:t>Jewish Worship and Prayer</a:t>
            </a:r>
          </a:p>
        </p:txBody>
      </p:sp>
      <p:sp>
        <p:nvSpPr>
          <p:cNvPr id="19460" name="Oval 4"/>
          <p:cNvSpPr>
            <a:spLocks noChangeArrowheads="1"/>
          </p:cNvSpPr>
          <p:nvPr/>
        </p:nvSpPr>
        <p:spPr bwMode="auto">
          <a:xfrm>
            <a:off x="2268538" y="2565400"/>
            <a:ext cx="4608512" cy="2232025"/>
          </a:xfrm>
          <a:prstGeom prst="ellipse">
            <a:avLst/>
          </a:prstGeom>
          <a:gradFill rotWithShape="1">
            <a:gsLst>
              <a:gs pos="0">
                <a:schemeClr val="bg1"/>
              </a:gs>
              <a:gs pos="100000">
                <a:schemeClr val="accent1"/>
              </a:gs>
            </a:gsLst>
            <a:lin ang="5400000" scaled="1"/>
          </a:gradFill>
          <a:ln w="9525">
            <a:solidFill>
              <a:schemeClr val="tx1"/>
            </a:solidFill>
            <a:round/>
            <a:headEnd/>
            <a:tailEnd/>
          </a:ln>
          <a:effectLst/>
        </p:spPr>
        <p:txBody>
          <a:bodyPr wrap="none" anchor="ctr"/>
          <a:lstStyle/>
          <a:p>
            <a:pPr algn="ctr">
              <a:lnSpc>
                <a:spcPct val="80000"/>
              </a:lnSpc>
              <a:spcBef>
                <a:spcPct val="20000"/>
              </a:spcBef>
            </a:pPr>
            <a:r>
              <a:rPr lang="en-GB" sz="2400">
                <a:latin typeface="Comic Sans MS" pitchFamily="66" charset="0"/>
              </a:rPr>
              <a:t>What do you worship and why?</a:t>
            </a:r>
          </a:p>
          <a:p>
            <a:pPr algn="ctr"/>
            <a:endParaRPr lang="en-GB" sz="2400">
              <a:latin typeface="Comic Sans MS" pitchFamily="66" charset="0"/>
            </a:endParaRPr>
          </a:p>
        </p:txBody>
      </p:sp>
      <p:sp>
        <p:nvSpPr>
          <p:cNvPr id="19461" name="Line 5"/>
          <p:cNvSpPr>
            <a:spLocks noChangeShapeType="1"/>
          </p:cNvSpPr>
          <p:nvPr/>
        </p:nvSpPr>
        <p:spPr bwMode="auto">
          <a:xfrm flipV="1">
            <a:off x="6516688" y="2997200"/>
            <a:ext cx="1008062" cy="71438"/>
          </a:xfrm>
          <a:prstGeom prst="line">
            <a:avLst/>
          </a:prstGeom>
          <a:noFill/>
          <a:ln w="38100">
            <a:solidFill>
              <a:schemeClr val="tx1"/>
            </a:solidFill>
            <a:round/>
            <a:headEnd/>
            <a:tailEnd type="triangle" w="med" len="med"/>
          </a:ln>
          <a:effectLst/>
        </p:spPr>
        <p:txBody>
          <a:bodyPr/>
          <a:lstStyle/>
          <a:p>
            <a:endParaRPr lang="ga-IE"/>
          </a:p>
        </p:txBody>
      </p:sp>
      <p:sp>
        <p:nvSpPr>
          <p:cNvPr id="19462" name="Line 6"/>
          <p:cNvSpPr>
            <a:spLocks noChangeShapeType="1"/>
          </p:cNvSpPr>
          <p:nvPr/>
        </p:nvSpPr>
        <p:spPr bwMode="auto">
          <a:xfrm>
            <a:off x="5508625" y="4724400"/>
            <a:ext cx="719138" cy="433388"/>
          </a:xfrm>
          <a:prstGeom prst="line">
            <a:avLst/>
          </a:prstGeom>
          <a:noFill/>
          <a:ln w="38100">
            <a:solidFill>
              <a:schemeClr val="tx1"/>
            </a:solidFill>
            <a:round/>
            <a:headEnd/>
            <a:tailEnd type="triangle" w="med" len="med"/>
          </a:ln>
          <a:effectLst/>
        </p:spPr>
        <p:txBody>
          <a:bodyPr/>
          <a:lstStyle/>
          <a:p>
            <a:endParaRPr lang="ga-IE"/>
          </a:p>
        </p:txBody>
      </p:sp>
      <p:sp>
        <p:nvSpPr>
          <p:cNvPr id="19463" name="Line 7"/>
          <p:cNvSpPr>
            <a:spLocks noChangeShapeType="1"/>
          </p:cNvSpPr>
          <p:nvPr/>
        </p:nvSpPr>
        <p:spPr bwMode="auto">
          <a:xfrm flipH="1">
            <a:off x="2268538" y="4508500"/>
            <a:ext cx="719137" cy="360363"/>
          </a:xfrm>
          <a:prstGeom prst="line">
            <a:avLst/>
          </a:prstGeom>
          <a:noFill/>
          <a:ln w="38100">
            <a:solidFill>
              <a:schemeClr val="tx1"/>
            </a:solidFill>
            <a:round/>
            <a:headEnd/>
            <a:tailEnd type="triangle" w="med" len="med"/>
          </a:ln>
          <a:effectLst/>
        </p:spPr>
        <p:txBody>
          <a:bodyPr/>
          <a:lstStyle/>
          <a:p>
            <a:endParaRPr lang="ga-IE"/>
          </a:p>
        </p:txBody>
      </p:sp>
      <p:sp>
        <p:nvSpPr>
          <p:cNvPr id="19464" name="Line 8"/>
          <p:cNvSpPr>
            <a:spLocks noChangeShapeType="1"/>
          </p:cNvSpPr>
          <p:nvPr/>
        </p:nvSpPr>
        <p:spPr bwMode="auto">
          <a:xfrm flipH="1" flipV="1">
            <a:off x="1979613" y="2708275"/>
            <a:ext cx="647700" cy="360363"/>
          </a:xfrm>
          <a:prstGeom prst="line">
            <a:avLst/>
          </a:prstGeom>
          <a:noFill/>
          <a:ln w="38100">
            <a:solidFill>
              <a:schemeClr val="tx1"/>
            </a:solidFill>
            <a:round/>
            <a:headEnd/>
            <a:tailEnd type="triangle" w="med" len="med"/>
          </a:ln>
          <a:effectLst/>
        </p:spPr>
        <p:txBody>
          <a:bodyPr/>
          <a:lstStyle/>
          <a:p>
            <a:endParaRPr lang="ga-IE"/>
          </a:p>
        </p:txBody>
      </p:sp>
      <p:sp>
        <p:nvSpPr>
          <p:cNvPr id="19465" name="Line 9"/>
          <p:cNvSpPr>
            <a:spLocks noChangeShapeType="1"/>
          </p:cNvSpPr>
          <p:nvPr/>
        </p:nvSpPr>
        <p:spPr bwMode="auto">
          <a:xfrm flipV="1">
            <a:off x="4356100" y="2060575"/>
            <a:ext cx="576263" cy="504825"/>
          </a:xfrm>
          <a:prstGeom prst="line">
            <a:avLst/>
          </a:prstGeom>
          <a:noFill/>
          <a:ln w="38100">
            <a:solidFill>
              <a:schemeClr val="tx1"/>
            </a:solidFill>
            <a:round/>
            <a:headEnd/>
            <a:tailEnd type="triangle" w="med" len="med"/>
          </a:ln>
          <a:effectLst/>
        </p:spPr>
        <p:txBody>
          <a:bodyPr/>
          <a:lstStyle/>
          <a:p>
            <a:endParaRPr lang="ga-IE"/>
          </a:p>
        </p:txBody>
      </p:sp>
      <p:sp>
        <p:nvSpPr>
          <p:cNvPr id="19466" name="Line 10"/>
          <p:cNvSpPr>
            <a:spLocks noChangeShapeType="1"/>
          </p:cNvSpPr>
          <p:nvPr/>
        </p:nvSpPr>
        <p:spPr bwMode="auto">
          <a:xfrm flipH="1">
            <a:off x="3995738" y="4797425"/>
            <a:ext cx="215900" cy="792163"/>
          </a:xfrm>
          <a:prstGeom prst="line">
            <a:avLst/>
          </a:prstGeom>
          <a:noFill/>
          <a:ln w="38100">
            <a:solidFill>
              <a:schemeClr val="tx1"/>
            </a:solidFill>
            <a:round/>
            <a:headEnd/>
            <a:tailEnd type="triangle" w="med" len="med"/>
          </a:ln>
          <a:effectLst/>
        </p:spPr>
        <p:txBody>
          <a:bodyPr/>
          <a:lstStyle/>
          <a:p>
            <a:endParaRPr lang="ga-IE"/>
          </a:p>
        </p:txBody>
      </p:sp>
      <p:sp>
        <p:nvSpPr>
          <p:cNvPr id="19467" name="Line 11"/>
          <p:cNvSpPr>
            <a:spLocks noChangeShapeType="1"/>
          </p:cNvSpPr>
          <p:nvPr/>
        </p:nvSpPr>
        <p:spPr bwMode="auto">
          <a:xfrm>
            <a:off x="6804025" y="4005263"/>
            <a:ext cx="792163" cy="360362"/>
          </a:xfrm>
          <a:prstGeom prst="line">
            <a:avLst/>
          </a:prstGeom>
          <a:noFill/>
          <a:ln w="38100">
            <a:solidFill>
              <a:schemeClr val="tx1"/>
            </a:solidFill>
            <a:round/>
            <a:headEnd/>
            <a:tailEnd type="triangle" w="med" len="med"/>
          </a:ln>
          <a:effectLst/>
        </p:spPr>
        <p:txBody>
          <a:bodyPr/>
          <a:lstStyle/>
          <a:p>
            <a:endParaRPr lang="ga-IE"/>
          </a:p>
        </p:txBody>
      </p:sp>
      <p:sp>
        <p:nvSpPr>
          <p:cNvPr id="19468" name="Text Box 12"/>
          <p:cNvSpPr txBox="1">
            <a:spLocks noChangeArrowheads="1"/>
          </p:cNvSpPr>
          <p:nvPr/>
        </p:nvSpPr>
        <p:spPr bwMode="auto">
          <a:xfrm>
            <a:off x="4859338" y="1700213"/>
            <a:ext cx="935037" cy="457200"/>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Mum</a:t>
            </a:r>
          </a:p>
        </p:txBody>
      </p:sp>
      <p:sp>
        <p:nvSpPr>
          <p:cNvPr id="19469" name="Text Box 13"/>
          <p:cNvSpPr txBox="1">
            <a:spLocks noChangeArrowheads="1"/>
          </p:cNvSpPr>
          <p:nvPr/>
        </p:nvSpPr>
        <p:spPr bwMode="auto">
          <a:xfrm>
            <a:off x="7524750" y="2708275"/>
            <a:ext cx="792163" cy="457200"/>
          </a:xfrm>
          <a:prstGeom prst="rect">
            <a:avLst/>
          </a:prstGeom>
          <a:noFill/>
          <a:ln w="9525">
            <a:noFill/>
            <a:miter lim="800000"/>
            <a:headEnd/>
            <a:tailEnd/>
          </a:ln>
          <a:effectLst/>
        </p:spPr>
        <p:txBody>
          <a:bodyPr>
            <a:spAutoFit/>
          </a:bodyPr>
          <a:lstStyle/>
          <a:p>
            <a:pPr algn="ctr">
              <a:spcBef>
                <a:spcPct val="50000"/>
              </a:spcBef>
            </a:pPr>
            <a:r>
              <a:rPr lang="en-GB" sz="2400">
                <a:latin typeface="Comic Sans MS" pitchFamily="66" charset="0"/>
              </a:rPr>
              <a:t>God</a:t>
            </a:r>
          </a:p>
        </p:txBody>
      </p:sp>
      <p:sp>
        <p:nvSpPr>
          <p:cNvPr id="19470" name="AutoShape 14">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19471" name="Rectangle 15"/>
          <p:cNvSpPr>
            <a:spLocks noGrp="1" noChangeArrowheads="1"/>
          </p:cNvSpPr>
          <p:nvPr>
            <p:ph type="subTitle" idx="1"/>
          </p:nvPr>
        </p:nvSpPr>
        <p:spPr>
          <a:xfrm>
            <a:off x="1476375" y="1341438"/>
            <a:ext cx="6400800" cy="71437"/>
          </a:xfrm>
          <a:ln/>
        </p:spPr>
        <p:txBody>
          <a:bodyPr/>
          <a:lstStyle/>
          <a:p>
            <a:pPr algn="just">
              <a:lnSpc>
                <a:spcPct val="80000"/>
              </a:lnSpc>
            </a:pPr>
            <a:endParaRPr lang="en-US" sz="2000">
              <a:latin typeface="Comic Sans MS" pitchFamily="66" charset="0"/>
            </a:endParaRPr>
          </a:p>
        </p:txBody>
      </p:sp>
      <p:sp>
        <p:nvSpPr>
          <p:cNvPr id="19472" name="AutoShape 16">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
        <p:nvSpPr>
          <p:cNvPr id="19473" name="Text Box 17"/>
          <p:cNvSpPr txBox="1">
            <a:spLocks noChangeArrowheads="1"/>
          </p:cNvSpPr>
          <p:nvPr/>
        </p:nvSpPr>
        <p:spPr bwMode="auto">
          <a:xfrm>
            <a:off x="3132138" y="1341438"/>
            <a:ext cx="3168650" cy="346075"/>
          </a:xfrm>
          <a:prstGeom prst="rect">
            <a:avLst/>
          </a:prstGeom>
          <a:noFill/>
          <a:ln w="9525">
            <a:solidFill>
              <a:schemeClr val="tx1"/>
            </a:solidFill>
            <a:miter lim="800000"/>
            <a:headEnd/>
            <a:tailEnd/>
          </a:ln>
          <a:effectLst/>
        </p:spPr>
        <p:txBody>
          <a:bodyPr>
            <a:spAutoFit/>
          </a:bodyPr>
          <a:lstStyle/>
          <a:p>
            <a:pPr algn="ctr">
              <a:spcBef>
                <a:spcPct val="50000"/>
              </a:spcBef>
            </a:pPr>
            <a:r>
              <a:rPr lang="en-GB"/>
              <a:t>Complete the following diagram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nodePh="1">
                                  <p:stCondLst>
                                    <p:cond delay="0"/>
                                  </p:stCondLst>
                                  <p:endCondLst>
                                    <p:cond evt="begin" delay="0">
                                      <p:tn val="5"/>
                                    </p:cond>
                                  </p:endCondLst>
                                  <p:iterate type="lt">
                                    <p:tmPct val="10000"/>
                                  </p:iterate>
                                  <p:childTnLst>
                                    <p:set>
                                      <p:cBhvr>
                                        <p:cTn id="6" dur="1" fill="hold">
                                          <p:stCondLst>
                                            <p:cond delay="0"/>
                                          </p:stCondLst>
                                        </p:cTn>
                                        <p:tgtEl>
                                          <p:spTgt spid="19471">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9471">
                                            <p:txEl>
                                              <p:pRg st="0" end="0"/>
                                            </p:txEl>
                                          </p:spTgt>
                                        </p:tgtEl>
                                        <p:attrNameLst>
                                          <p:attrName>ppt_w</p:attrName>
                                        </p:attrNameLst>
                                      </p:cBhvr>
                                    </p:anim>
                                    <p:anim by="(#ppt_w*0.50)" calcmode="lin" valueType="num">
                                      <p:cBhvr>
                                        <p:cTn id="8" dur="500" decel="50000" autoRev="1" fill="hold">
                                          <p:stCondLst>
                                            <p:cond delay="0"/>
                                          </p:stCondLst>
                                        </p:cTn>
                                        <p:tgtEl>
                                          <p:spTgt spid="19471">
                                            <p:txEl>
                                              <p:pRg st="0" end="0"/>
                                            </p:txEl>
                                          </p:spTgt>
                                        </p:tgtEl>
                                        <p:attrNameLst>
                                          <p:attrName>ppt_x</p:attrName>
                                        </p:attrNameLst>
                                      </p:cBhvr>
                                    </p:anim>
                                    <p:anim from="(-#ppt_h/2)" to="(#ppt_y)" calcmode="lin" valueType="num">
                                      <p:cBhvr>
                                        <p:cTn id="9" dur="1000" fill="hold">
                                          <p:stCondLst>
                                            <p:cond delay="0"/>
                                          </p:stCondLst>
                                        </p:cTn>
                                        <p:tgtEl>
                                          <p:spTgt spid="19471">
                                            <p:txEl>
                                              <p:pRg st="0" end="0"/>
                                            </p:txEl>
                                          </p:spTgt>
                                        </p:tgtEl>
                                        <p:attrNameLst>
                                          <p:attrName>ppt_y</p:attrName>
                                        </p:attrNameLst>
                                      </p:cBhvr>
                                    </p:anim>
                                    <p:animRot by="21600000">
                                      <p:cBhvr>
                                        <p:cTn id="10" dur="1000" fill="hold">
                                          <p:stCondLst>
                                            <p:cond delay="0"/>
                                          </p:stCondLst>
                                        </p:cTn>
                                        <p:tgtEl>
                                          <p:spTgt spid="19471">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WordArt 4"/>
          <p:cNvSpPr>
            <a:spLocks noChangeArrowheads="1" noChangeShapeType="1"/>
          </p:cNvSpPr>
          <p:nvPr/>
        </p:nvSpPr>
        <p:spPr bwMode="auto">
          <a:xfrm>
            <a:off x="457200" y="274638"/>
            <a:ext cx="8229600" cy="993775"/>
          </a:xfrm>
          <a:prstGeom prst="rect">
            <a:avLst/>
          </a:prstGeom>
        </p:spPr>
        <p:txBody>
          <a:bodyPr wrap="none" fromWordArt="1">
            <a:prstTxWarp prst="textPlain">
              <a:avLst>
                <a:gd name="adj" fmla="val 50000"/>
              </a:avLst>
            </a:prstTxWarp>
          </a:bodyPr>
          <a:lstStyle/>
          <a:p>
            <a:r>
              <a:rPr lang="en-IE" sz="3600" kern="10">
                <a:solidFill>
                  <a:srgbClr val="336699"/>
                </a:solidFill>
                <a:effectLst>
                  <a:outerShdw dist="45791" dir="2021404" algn="ctr" rotWithShape="0">
                    <a:srgbClr val="B2B2B2">
                      <a:alpha val="80000"/>
                    </a:srgbClr>
                  </a:outerShdw>
                </a:effectLst>
                <a:latin typeface="Comic Sans MS"/>
              </a:rPr>
              <a:t>Who or What do you worship?</a:t>
            </a:r>
            <a:endParaRPr lang="ga-IE" sz="3600" kern="10">
              <a:solidFill>
                <a:srgbClr val="336699"/>
              </a:solidFill>
              <a:effectLst>
                <a:outerShdw dist="45791" dir="2021404" algn="ctr" rotWithShape="0">
                  <a:srgbClr val="B2B2B2">
                    <a:alpha val="80000"/>
                  </a:srgbClr>
                </a:outerShdw>
              </a:effectLst>
              <a:latin typeface="Comic Sans MS"/>
            </a:endParaRPr>
          </a:p>
        </p:txBody>
      </p:sp>
      <p:sp>
        <p:nvSpPr>
          <p:cNvPr id="5156" name="Text Box 36"/>
          <p:cNvSpPr txBox="1">
            <a:spLocks noChangeArrowheads="1"/>
          </p:cNvSpPr>
          <p:nvPr/>
        </p:nvSpPr>
        <p:spPr bwMode="auto">
          <a:xfrm>
            <a:off x="0" y="1700213"/>
            <a:ext cx="9144000" cy="4730750"/>
          </a:xfrm>
          <a:prstGeom prst="rect">
            <a:avLst/>
          </a:prstGeom>
          <a:noFill/>
          <a:ln w="9525">
            <a:noFill/>
            <a:miter lim="800000"/>
            <a:headEnd/>
            <a:tailEnd/>
          </a:ln>
          <a:effectLst/>
        </p:spPr>
        <p:txBody>
          <a:bodyPr>
            <a:spAutoFit/>
          </a:bodyPr>
          <a:lstStyle/>
          <a:p>
            <a:pPr marL="342900" indent="-342900">
              <a:lnSpc>
                <a:spcPct val="110000"/>
              </a:lnSpc>
              <a:spcBef>
                <a:spcPct val="50000"/>
              </a:spcBef>
            </a:pPr>
            <a:r>
              <a:rPr lang="en-GB" sz="2400">
                <a:latin typeface="Comic Sans MS" pitchFamily="66" charset="0"/>
              </a:rPr>
              <a:t>Write about someone or something you worship, explaining why</a:t>
            </a:r>
          </a:p>
          <a:p>
            <a:pPr marL="342900" indent="-342900">
              <a:lnSpc>
                <a:spcPct val="110000"/>
              </a:lnSpc>
              <a:spcBef>
                <a:spcPct val="50000"/>
              </a:spcBef>
            </a:pPr>
            <a:r>
              <a:rPr lang="en-GB" sz="2400">
                <a:latin typeface="Comic Sans MS" pitchFamily="66" charset="0"/>
              </a:rPr>
              <a:t>you worship them.</a:t>
            </a:r>
          </a:p>
          <a:p>
            <a:pPr marL="342900" indent="-342900">
              <a:lnSpc>
                <a:spcPct val="130000"/>
              </a:lnSpc>
              <a:spcBef>
                <a:spcPct val="50000"/>
              </a:spcBef>
            </a:pPr>
            <a:r>
              <a:rPr lang="en-GB" sz="2400" u="sng">
                <a:latin typeface="Comic Sans MS" pitchFamily="66" charset="0"/>
              </a:rPr>
              <a:t>Include the following points:</a:t>
            </a:r>
          </a:p>
          <a:p>
            <a:pPr marL="342900" indent="-342900">
              <a:lnSpc>
                <a:spcPct val="130000"/>
              </a:lnSpc>
              <a:spcBef>
                <a:spcPct val="50000"/>
              </a:spcBef>
              <a:buFontTx/>
              <a:buAutoNum type="arabicParenR"/>
            </a:pPr>
            <a:r>
              <a:rPr lang="en-GB" sz="2400">
                <a:latin typeface="Comic Sans MS" pitchFamily="66" charset="0"/>
              </a:rPr>
              <a:t>Who or what it is that you worship?</a:t>
            </a:r>
          </a:p>
          <a:p>
            <a:pPr marL="342900" indent="-342900">
              <a:lnSpc>
                <a:spcPct val="130000"/>
              </a:lnSpc>
              <a:spcBef>
                <a:spcPct val="50000"/>
              </a:spcBef>
              <a:buFontTx/>
              <a:buAutoNum type="arabicParenR"/>
            </a:pPr>
            <a:r>
              <a:rPr lang="en-GB" sz="2400">
                <a:latin typeface="Comic Sans MS" pitchFamily="66" charset="0"/>
              </a:rPr>
              <a:t>Why you worship them. Why are they special to you?</a:t>
            </a:r>
          </a:p>
          <a:p>
            <a:pPr marL="342900" indent="-342900">
              <a:lnSpc>
                <a:spcPct val="130000"/>
              </a:lnSpc>
              <a:spcBef>
                <a:spcPct val="50000"/>
              </a:spcBef>
              <a:buFontTx/>
              <a:buAutoNum type="arabicParenR"/>
            </a:pPr>
            <a:r>
              <a:rPr lang="en-GB" sz="2400">
                <a:latin typeface="Comic Sans MS" pitchFamily="66" charset="0"/>
              </a:rPr>
              <a:t>How you show that you worship them?</a:t>
            </a:r>
          </a:p>
          <a:p>
            <a:pPr marL="342900" indent="-342900">
              <a:lnSpc>
                <a:spcPct val="130000"/>
              </a:lnSpc>
              <a:spcBef>
                <a:spcPct val="50000"/>
              </a:spcBef>
              <a:buFontTx/>
              <a:buAutoNum type="arabicParenR"/>
            </a:pPr>
            <a:r>
              <a:rPr lang="en-GB" sz="2400">
                <a:latin typeface="Comic Sans MS" pitchFamily="66" charset="0"/>
              </a:rPr>
              <a:t>You can also include a picture of them.</a:t>
            </a:r>
            <a:endParaRPr lang="en-GB">
              <a:latin typeface="Comic Sans MS" pitchFamily="66" charset="0"/>
            </a:endParaRPr>
          </a:p>
          <a:p>
            <a:pPr marL="342900" indent="-342900">
              <a:spcBef>
                <a:spcPct val="50000"/>
              </a:spcBef>
            </a:pPr>
            <a:endParaRPr lang="en-GB">
              <a:latin typeface="Comic Sans MS" pitchFamily="66" charset="0"/>
            </a:endParaRPr>
          </a:p>
        </p:txBody>
      </p:sp>
      <p:sp>
        <p:nvSpPr>
          <p:cNvPr id="5157" name="AutoShape 37">
            <a:hlinkClick r:id="" action="ppaction://hlinkshowjump?jump=nextslide" highlightClick="1"/>
          </p:cNvPr>
          <p:cNvSpPr>
            <a:spLocks noChangeArrowheads="1"/>
          </p:cNvSpPr>
          <p:nvPr/>
        </p:nvSpPr>
        <p:spPr bwMode="auto">
          <a:xfrm>
            <a:off x="8569325" y="6353175"/>
            <a:ext cx="574675" cy="504825"/>
          </a:xfrm>
          <a:prstGeom prst="actionButtonForwardNext">
            <a:avLst/>
          </a:prstGeom>
          <a:gradFill rotWithShape="1">
            <a:gsLst>
              <a:gs pos="0">
                <a:schemeClr val="bg1"/>
              </a:gs>
              <a:gs pos="50000">
                <a:srgbClr val="420AF6">
                  <a:alpha val="52000"/>
                </a:srgbClr>
              </a:gs>
              <a:gs pos="100000">
                <a:schemeClr val="bg1"/>
              </a:gs>
            </a:gsLst>
            <a:lin ang="2700000" scaled="1"/>
          </a:gradFill>
          <a:ln w="9525">
            <a:noFill/>
            <a:miter lim="800000"/>
            <a:headEnd/>
            <a:tailEnd/>
          </a:ln>
          <a:effectLst/>
        </p:spPr>
        <p:txBody>
          <a:bodyPr wrap="none" anchor="ctr"/>
          <a:lstStyle/>
          <a:p>
            <a:endParaRPr lang="ga-IE"/>
          </a:p>
        </p:txBody>
      </p:sp>
      <p:sp>
        <p:nvSpPr>
          <p:cNvPr id="5158" name="AutoShape 38">
            <a:hlinkClick r:id="" action="ppaction://hlinkshowjump?jump=previousslide" highlightClick="1"/>
          </p:cNvPr>
          <p:cNvSpPr>
            <a:spLocks noChangeArrowheads="1"/>
          </p:cNvSpPr>
          <p:nvPr/>
        </p:nvSpPr>
        <p:spPr bwMode="auto">
          <a:xfrm flipH="1">
            <a:off x="7956550" y="6353175"/>
            <a:ext cx="574675" cy="504825"/>
          </a:xfrm>
          <a:prstGeom prst="actionButtonForwardNext">
            <a:avLst/>
          </a:prstGeom>
          <a:gradFill rotWithShape="1">
            <a:gsLst>
              <a:gs pos="0">
                <a:schemeClr val="bg1"/>
              </a:gs>
              <a:gs pos="50000">
                <a:srgbClr val="FF3101">
                  <a:alpha val="64999"/>
                </a:srgbClr>
              </a:gs>
              <a:gs pos="100000">
                <a:schemeClr val="bg1"/>
              </a:gs>
            </a:gsLst>
            <a:lin ang="27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872</TotalTime>
  <Words>1793</Words>
  <Application>Microsoft Office PowerPoint</Application>
  <PresentationFormat>On-screen Show (4:3)</PresentationFormat>
  <Paragraphs>245</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Comic Sans MS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Tammy O'Leary</cp:lastModifiedBy>
  <cp:revision>102</cp:revision>
  <dcterms:created xsi:type="dcterms:W3CDTF">2001-10-27T11:23:57Z</dcterms:created>
  <dcterms:modified xsi:type="dcterms:W3CDTF">2013-02-04T20:25:13Z</dcterms:modified>
</cp:coreProperties>
</file>