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676400"/>
            <a:ext cx="7772400" cy="1828800"/>
          </a:xfrm>
        </p:spPr>
        <p:txBody>
          <a:bodyPr/>
          <a:lstStyle>
            <a:lvl1pPr>
              <a:defRPr/>
            </a:lvl1pPr>
          </a:lstStyle>
          <a:p>
            <a:r>
              <a:rPr lang="en-GB"/>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5124" name="Rectangle 4"/>
          <p:cNvSpPr>
            <a:spLocks noGrp="1" noChangeArrowheads="1"/>
          </p:cNvSpPr>
          <p:nvPr>
            <p:ph type="dt" sz="quarter" idx="2"/>
          </p:nvPr>
        </p:nvSpPr>
        <p:spPr/>
        <p:txBody>
          <a:bodyPr/>
          <a:lstStyle>
            <a:lvl1pPr>
              <a:defRPr/>
            </a:lvl1pPr>
          </a:lstStyle>
          <a:p>
            <a:endParaRPr lang="en-GB"/>
          </a:p>
        </p:txBody>
      </p:sp>
      <p:sp>
        <p:nvSpPr>
          <p:cNvPr id="5125" name="Rectangle 5"/>
          <p:cNvSpPr>
            <a:spLocks noGrp="1" noChangeArrowheads="1"/>
          </p:cNvSpPr>
          <p:nvPr>
            <p:ph type="ftr" sz="quarter" idx="3"/>
          </p:nvPr>
        </p:nvSpPr>
        <p:spPr/>
        <p:txBody>
          <a:bodyPr/>
          <a:lstStyle>
            <a:lvl1pPr>
              <a:defRPr/>
            </a:lvl1pPr>
          </a:lstStyle>
          <a:p>
            <a:endParaRPr lang="en-GB"/>
          </a:p>
        </p:txBody>
      </p:sp>
      <p:sp>
        <p:nvSpPr>
          <p:cNvPr id="5126" name="Rectangle 6"/>
          <p:cNvSpPr>
            <a:spLocks noGrp="1" noChangeArrowheads="1"/>
          </p:cNvSpPr>
          <p:nvPr>
            <p:ph type="sldNum" sz="quarter" idx="4"/>
          </p:nvPr>
        </p:nvSpPr>
        <p:spPr/>
        <p:txBody>
          <a:bodyPr/>
          <a:lstStyle>
            <a:lvl1pPr>
              <a:defRPr/>
            </a:lvl1pPr>
          </a:lstStyle>
          <a:p>
            <a:fld id="{15E0A53A-4898-4560-9F7B-7B8A3DC192BC}"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9082292-0B15-40DA-AB79-4A6C3E948B6E}"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ga-IE"/>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AA6E911-EBEC-4370-A1D2-C273119EF761}"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ga-IE"/>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78BF815-40D0-44E7-A90B-C908B44F12B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3622E6A-0F58-4BA6-B549-25ECCF6A195C}"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ga-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E6AFC3D-122D-4770-851F-B0DE598D01A1}"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2498C71D-634C-47B9-B6D3-5C00948D6348}"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ga-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83A11366-8F5F-4793-AC84-0669359DA1B5}"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A3348E45-BE72-46F0-B854-C64CF2F21D8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0A3F9AAD-8168-48A7-BC7D-2A6B7D83D4D5}"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ga-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517ED55-E00D-4607-91A4-EBEB4A5707AC}"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ga-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ga-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FD2E9E7-D170-4D05-B472-1D157FDD288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C43BD9BE-B74B-4EEE-B782-15332294ADF2}"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uk/imgres?imgurl=http://hajj.al-islam.com/IMAGES/album/large/HARAM/Haram6.gif&amp;imgrefurl=http://hajj.al-islam.com/display.asp%3Flang%3Deng%26sub%3D10%26fname%3Dalbum/album1&amp;h=409&amp;w=639&amp;sz=212&amp;hl=en&amp;start=1&amp;tbnid=141z6ztwwTNdJM:&amp;tbnh=88&amp;tbnw=137&amp;prev=/images%3Fq%3Dislam%26svnum%3D10%26hl%3Den%26lr%3D"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uk/imgres?imgurl=http://www.wisegorilla.com/images/islamic/is001-islam-01.jpg&amp;imgrefurl=http://www.wisegorilla.com/images/islamic/islam.html&amp;h=211&amp;w=216&amp;sz=20&amp;hl=en&amp;start=7&amp;tbnid=FnL7-C1xVwyU9M:&amp;tbnh=105&amp;tbnw=107&amp;prev=/images%3Fq%3Dislam%26svnum%3D10%26hl%3Den%26lr%3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t>What Muslims Believe</a:t>
            </a:r>
          </a:p>
        </p:txBody>
      </p:sp>
      <p:sp>
        <p:nvSpPr>
          <p:cNvPr id="2051" name="Rectangle 3"/>
          <p:cNvSpPr>
            <a:spLocks noGrp="1" noChangeArrowheads="1"/>
          </p:cNvSpPr>
          <p:nvPr>
            <p:ph type="subTitle" idx="1"/>
          </p:nvPr>
        </p:nvSpPr>
        <p:spPr/>
        <p:txBody>
          <a:bodyPr/>
          <a:lstStyle/>
          <a:p>
            <a:r>
              <a:rPr lang="en-GB" sz="2800"/>
              <a:t>Aim: To know what the key beliefs of Islam are and to understand why they are important.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t>Submission</a:t>
            </a:r>
          </a:p>
        </p:txBody>
      </p:sp>
      <p:sp>
        <p:nvSpPr>
          <p:cNvPr id="13315" name="Rectangle 3"/>
          <p:cNvSpPr>
            <a:spLocks noGrp="1" noChangeArrowheads="1"/>
          </p:cNvSpPr>
          <p:nvPr>
            <p:ph type="body" sz="half" idx="1"/>
          </p:nvPr>
        </p:nvSpPr>
        <p:spPr/>
        <p:txBody>
          <a:bodyPr/>
          <a:lstStyle/>
          <a:p>
            <a:pPr>
              <a:buFont typeface="Wingdings" pitchFamily="2" charset="2"/>
              <a:buNone/>
            </a:pPr>
            <a:r>
              <a:rPr lang="en-GB" sz="2800"/>
              <a:t>Muslims are followers of the religion of Islam. The words Muslim and Islam both come from an Arabic word which means SUBMISSION. A Muslim is therefore someone who has submitted to God. </a:t>
            </a:r>
          </a:p>
        </p:txBody>
      </p:sp>
      <p:pic>
        <p:nvPicPr>
          <p:cNvPr id="13317" name="Picture 5" descr="Haram6">
            <a:hlinkClick r:id="rId2"/>
          </p:cNvPr>
          <p:cNvPicPr>
            <a:picLocks noChangeAspect="1" noChangeArrowheads="1"/>
          </p:cNvPicPr>
          <p:nvPr>
            <p:ph sz="half" idx="2"/>
          </p:nvPr>
        </p:nvPicPr>
        <p:blipFill>
          <a:blip r:embed="rId3" cstate="print"/>
          <a:srcRect/>
          <a:stretch>
            <a:fillRect/>
          </a:stretch>
        </p:blipFill>
        <p:spPr>
          <a:xfrm>
            <a:off x="4787900" y="2565400"/>
            <a:ext cx="3743325" cy="2405063"/>
          </a:xfrm>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What Muslims believe </a:t>
            </a:r>
          </a:p>
        </p:txBody>
      </p:sp>
      <p:sp>
        <p:nvSpPr>
          <p:cNvPr id="7171" name="Rectangle 3"/>
          <p:cNvSpPr>
            <a:spLocks noGrp="1" noChangeArrowheads="1"/>
          </p:cNvSpPr>
          <p:nvPr>
            <p:ph type="body" idx="1"/>
          </p:nvPr>
        </p:nvSpPr>
        <p:spPr>
          <a:xfrm>
            <a:off x="457200" y="1981200"/>
            <a:ext cx="8229600" cy="4616450"/>
          </a:xfrm>
        </p:spPr>
        <p:txBody>
          <a:bodyPr/>
          <a:lstStyle/>
          <a:p>
            <a:pPr>
              <a:lnSpc>
                <a:spcPct val="90000"/>
              </a:lnSpc>
              <a:buFont typeface="Wingdings" pitchFamily="2" charset="2"/>
              <a:buNone/>
            </a:pPr>
            <a:r>
              <a:rPr lang="en-GB"/>
              <a:t>Muslims believe that there is one God, whom they called ALLAH. They believe that Allah is ETERNAL which means he was never born and will never die. He made everything, knows everything and is all-powerful, so human beings must worship him. Muslims believe that Allah sent PROPHETS to teach people how to live. A prophet is someone who tells people what God wants.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Symbols</a:t>
            </a:r>
          </a:p>
        </p:txBody>
      </p:sp>
      <p:sp>
        <p:nvSpPr>
          <p:cNvPr id="8195" name="Rectangle 3"/>
          <p:cNvSpPr>
            <a:spLocks noGrp="1" noChangeArrowheads="1"/>
          </p:cNvSpPr>
          <p:nvPr>
            <p:ph type="body" sz="half" idx="1"/>
          </p:nvPr>
        </p:nvSpPr>
        <p:spPr/>
        <p:txBody>
          <a:bodyPr/>
          <a:lstStyle/>
          <a:p>
            <a:pPr>
              <a:buFont typeface="Wingdings" pitchFamily="2" charset="2"/>
              <a:buNone/>
            </a:pPr>
            <a:r>
              <a:rPr lang="en-GB" sz="2800"/>
              <a:t>Muslims do not use SYMBOLS in the way that followers of some other religions do. When a symbol is needed for Islam, the one most often used is a star and crescent moon. </a:t>
            </a:r>
          </a:p>
        </p:txBody>
      </p:sp>
      <p:pic>
        <p:nvPicPr>
          <p:cNvPr id="8196" name="Picture 4" descr="j0300908"/>
          <p:cNvPicPr>
            <a:picLocks noChangeAspect="1" noChangeArrowheads="1"/>
          </p:cNvPicPr>
          <p:nvPr>
            <p:ph sz="half" idx="2"/>
          </p:nvPr>
        </p:nvPicPr>
        <p:blipFill>
          <a:blip r:embed="rId2" cstate="print"/>
          <a:srcRect/>
          <a:stretch>
            <a:fillRect/>
          </a:stretch>
        </p:blipFill>
        <p:spPr>
          <a:xfrm>
            <a:off x="4787900" y="2060575"/>
            <a:ext cx="3744913" cy="2781300"/>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Language</a:t>
            </a:r>
          </a:p>
        </p:txBody>
      </p:sp>
      <p:sp>
        <p:nvSpPr>
          <p:cNvPr id="10243" name="Rectangle 3"/>
          <p:cNvSpPr>
            <a:spLocks noGrp="1" noChangeArrowheads="1"/>
          </p:cNvSpPr>
          <p:nvPr>
            <p:ph type="body" idx="1"/>
          </p:nvPr>
        </p:nvSpPr>
        <p:spPr/>
        <p:txBody>
          <a:bodyPr/>
          <a:lstStyle/>
          <a:p>
            <a:pPr>
              <a:buFont typeface="Wingdings" pitchFamily="2" charset="2"/>
              <a:buNone/>
            </a:pPr>
            <a:r>
              <a:rPr lang="en-GB"/>
              <a:t>The language of Islam is Arabic. To be understood by people who cannot read it, Arabic words have to be changed into other alphabets. The sounds of letters in English are not the same as the sounds of Arabic letters so sometimes different spellings are used. </a:t>
            </a:r>
          </a:p>
        </p:txBody>
      </p:sp>
      <p:pic>
        <p:nvPicPr>
          <p:cNvPr id="10245" name="Picture 5" descr="is001-islam-01">
            <a:hlinkClick r:id="rId2"/>
          </p:cNvPr>
          <p:cNvPicPr>
            <a:picLocks noChangeAspect="1" noChangeArrowheads="1"/>
          </p:cNvPicPr>
          <p:nvPr/>
        </p:nvPicPr>
        <p:blipFill>
          <a:blip r:embed="rId3" cstate="print"/>
          <a:srcRect/>
          <a:stretch>
            <a:fillRect/>
          </a:stretch>
        </p:blipFill>
        <p:spPr bwMode="auto">
          <a:xfrm>
            <a:off x="155575" y="46038"/>
            <a:ext cx="1895475" cy="18605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Points to know</a:t>
            </a:r>
          </a:p>
        </p:txBody>
      </p:sp>
      <p:sp>
        <p:nvSpPr>
          <p:cNvPr id="11267" name="Rectangle 3"/>
          <p:cNvSpPr>
            <a:spLocks noGrp="1" noChangeArrowheads="1"/>
          </p:cNvSpPr>
          <p:nvPr>
            <p:ph type="body" idx="1"/>
          </p:nvPr>
        </p:nvSpPr>
        <p:spPr/>
        <p:txBody>
          <a:bodyPr/>
          <a:lstStyle/>
          <a:p>
            <a:pPr>
              <a:buFont typeface="Wingdings" pitchFamily="2" charset="2"/>
              <a:buNone/>
            </a:pPr>
            <a:r>
              <a:rPr lang="en-GB"/>
              <a:t>Muslims do not worship Muhammad*. They believe that only Allah should be worshipped and Muhammad* was not Allah. However, Muhammad* is given great respect as Allah’s most important prophet and to show this whenever they mention Muhammad’s* name Muslims add the words peace be upon him.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Task </a:t>
            </a:r>
          </a:p>
        </p:txBody>
      </p:sp>
      <p:sp>
        <p:nvSpPr>
          <p:cNvPr id="12291" name="Rectangle 3"/>
          <p:cNvSpPr>
            <a:spLocks noGrp="1" noChangeArrowheads="1"/>
          </p:cNvSpPr>
          <p:nvPr>
            <p:ph type="body" sz="half" idx="1"/>
          </p:nvPr>
        </p:nvSpPr>
        <p:spPr>
          <a:xfrm>
            <a:off x="468313" y="1989138"/>
            <a:ext cx="7991475" cy="4114800"/>
          </a:xfrm>
        </p:spPr>
        <p:txBody>
          <a:bodyPr/>
          <a:lstStyle/>
          <a:p>
            <a:pPr marL="609600" indent="-609600">
              <a:lnSpc>
                <a:spcPct val="90000"/>
              </a:lnSpc>
              <a:buFont typeface="Wingdings" pitchFamily="2" charset="2"/>
              <a:buAutoNum type="arabicPeriod"/>
            </a:pPr>
            <a:r>
              <a:rPr lang="en-GB" sz="2400"/>
              <a:t>Explain why Muslims believe they should submit to Allah.</a:t>
            </a:r>
          </a:p>
          <a:p>
            <a:pPr marL="609600" indent="-609600">
              <a:lnSpc>
                <a:spcPct val="90000"/>
              </a:lnSpc>
              <a:buFont typeface="Wingdings" pitchFamily="2" charset="2"/>
              <a:buAutoNum type="arabicPeriod"/>
            </a:pPr>
            <a:r>
              <a:rPr lang="en-GB" sz="2400"/>
              <a:t>What do Muslims believe about Muhammad*?</a:t>
            </a:r>
          </a:p>
          <a:p>
            <a:pPr marL="609600" indent="-609600">
              <a:lnSpc>
                <a:spcPct val="90000"/>
              </a:lnSpc>
              <a:buFont typeface="Wingdings" pitchFamily="2" charset="2"/>
              <a:buAutoNum type="arabicPeriod"/>
            </a:pPr>
            <a:r>
              <a:rPr lang="en-GB" sz="2400"/>
              <a:t>Draw the symbol used in Islam.</a:t>
            </a:r>
          </a:p>
          <a:p>
            <a:pPr marL="609600" indent="-609600">
              <a:lnSpc>
                <a:spcPct val="90000"/>
              </a:lnSpc>
              <a:buFont typeface="Wingdings" pitchFamily="2" charset="2"/>
              <a:buAutoNum type="arabicPeriod"/>
            </a:pPr>
            <a:r>
              <a:rPr lang="en-GB" sz="2400"/>
              <a:t>Draw a symbol which symbolises you.</a:t>
            </a:r>
          </a:p>
          <a:p>
            <a:pPr marL="609600" indent="-609600">
              <a:lnSpc>
                <a:spcPct val="90000"/>
              </a:lnSpc>
              <a:buFont typeface="Wingdings" pitchFamily="2" charset="2"/>
              <a:buAutoNum type="arabicPeriod"/>
            </a:pPr>
            <a:r>
              <a:rPr lang="en-GB" sz="2400"/>
              <a:t>Write a letter to someone explaining the reason you chose the symbol you have drawn</a:t>
            </a:r>
          </a:p>
          <a:p>
            <a:pPr marL="609600" indent="-609600">
              <a:lnSpc>
                <a:spcPct val="90000"/>
              </a:lnSpc>
              <a:buFont typeface="Wingdings" pitchFamily="2" charset="2"/>
              <a:buNone/>
            </a:pPr>
            <a:r>
              <a:rPr lang="en-GB" sz="2400"/>
              <a:t>Homework: Write a paragraph about something you believe in. </a:t>
            </a:r>
          </a:p>
          <a:p>
            <a:pPr marL="609600" indent="-609600">
              <a:lnSpc>
                <a:spcPct val="90000"/>
              </a:lnSpc>
              <a:buFont typeface="Wingdings" pitchFamily="2" charset="2"/>
              <a:buAutoNum type="arabicPeriod"/>
            </a:pPr>
            <a:endParaRPr lang="en-GB" sz="2400"/>
          </a:p>
        </p:txBody>
      </p:sp>
      <p:pic>
        <p:nvPicPr>
          <p:cNvPr id="12292" name="Picture 4" descr="j0300908"/>
          <p:cNvPicPr>
            <a:picLocks noChangeAspect="1" noChangeArrowheads="1"/>
          </p:cNvPicPr>
          <p:nvPr>
            <p:ph sz="half" idx="2"/>
          </p:nvPr>
        </p:nvPicPr>
        <p:blipFill>
          <a:blip r:embed="rId2" cstate="print"/>
          <a:srcRect/>
          <a:stretch>
            <a:fillRect/>
          </a:stretch>
        </p:blipFill>
        <p:spPr>
          <a:xfrm>
            <a:off x="6084888" y="0"/>
            <a:ext cx="1881187" cy="1397000"/>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66</TotalTime>
  <Words>334</Words>
  <Application>Microsoft Office PowerPoint</Application>
  <PresentationFormat>On-screen Show (4:3)</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Tahoma</vt:lpstr>
      <vt:lpstr>Wingdings</vt:lpstr>
      <vt:lpstr>Textured</vt:lpstr>
      <vt:lpstr>What Muslims Believe</vt:lpstr>
      <vt:lpstr>Submission</vt:lpstr>
      <vt:lpstr>What Muslims believe </vt:lpstr>
      <vt:lpstr>Symbols</vt:lpstr>
      <vt:lpstr>Language</vt:lpstr>
      <vt:lpstr>Points to know</vt:lpstr>
      <vt:lpstr>Task </vt:lpstr>
    </vt:vector>
  </TitlesOfParts>
  <Company>RM Network: Build 12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Muslims Believe</dc:title>
  <dc:creator>teacher0008</dc:creator>
  <cp:lastModifiedBy>Tammy O'Leary</cp:lastModifiedBy>
  <cp:revision>6</cp:revision>
  <dcterms:created xsi:type="dcterms:W3CDTF">2006-10-29T21:14:00Z</dcterms:created>
  <dcterms:modified xsi:type="dcterms:W3CDTF">2013-02-04T20:35:35Z</dcterms:modified>
</cp:coreProperties>
</file>