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udio/unknown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ED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3394A7B-FDAE-43A3-9F5E-63DF0E6EF989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E49F4B-B14C-4EE0-ACFF-0947EB42860E}" type="slidenum">
              <a:rPr lang="en-GB"/>
              <a:pPr/>
              <a:t>11</a:t>
            </a:fld>
            <a:endParaRPr lang="en-GB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4E4216-CA89-410D-8D93-B72625FA97B4}" type="slidenum">
              <a:rPr lang="en-GB"/>
              <a:pPr/>
              <a:t>12</a:t>
            </a:fld>
            <a:endParaRPr lang="en-GB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A65EE2-091A-4569-8398-6451D44DE3B3}" type="slidenum">
              <a:rPr lang="en-GB"/>
              <a:pPr/>
              <a:t>13</a:t>
            </a:fld>
            <a:endParaRPr lang="en-GB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ga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ga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C1F73-A167-4D1F-91A8-EBD0FB28A29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ga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ga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0F3D5-93DD-4D1A-B354-7AF0BEC1B3A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ga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ga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2DEF7-D97E-40DF-A413-6169F83E52B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ga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ga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4CBAD-C09E-4C53-84A3-A04B9971CED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ga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B4234-1D17-43C5-B137-F8D8D6A8A13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ga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ga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ga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8529E-756C-4748-AF71-1F94030E830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ga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ga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ga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29206-9BEE-4D12-9DF9-4FAE039907F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ga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1DA55-309A-4E90-BB91-02B03FD6D9F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F32FA-ED44-4FB1-AD98-451AD2F474C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ga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ga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06167-4E01-4305-A16E-0523FE51188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ga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ga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8F45C-92C5-4C6B-AB19-5D9AFB111EF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D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64B18B0-4407-46BA-B0BE-B74D671BE2F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edf3.gallaudet.edu/diversity/moslems/pillars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.uk/imgres?imgurl=http://www.blog.thesietch.org/wp-content/uploads/2007/02/questionmark.jpg&amp;imgrefurl=http://profile.myspace.com/index.cfm%3Ffuseaction%3Duser.viewprofile%26friendid%3D30557074&amp;h=500&amp;w=500&amp;sz=88&amp;hl=en&amp;start=6&amp;tbnid=M1kbKyuUz5jNfM:&amp;tbnh=130&amp;tbnw=130&amp;prev=/images%3Fq%3Dquestion%2Bmark%26gbv%3D2%26hl%3Den%26sa%3DG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dclips.fundraw.com/zobo500dir/question_mark_naught101_01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3375"/>
            <a:ext cx="7772400" cy="1150938"/>
          </a:xfrm>
          <a:solidFill>
            <a:srgbClr val="FFFF00"/>
          </a:solidFill>
        </p:spPr>
        <p:txBody>
          <a:bodyPr/>
          <a:lstStyle/>
          <a:p>
            <a:r>
              <a:rPr lang="en-GB"/>
              <a:t>The Five Pillars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229225"/>
            <a:ext cx="6400800" cy="1368425"/>
          </a:xfrm>
          <a:solidFill>
            <a:srgbClr val="FFFFFF"/>
          </a:solidFill>
        </p:spPr>
        <p:txBody>
          <a:bodyPr/>
          <a:lstStyle/>
          <a:p>
            <a:r>
              <a:rPr lang="en-GB"/>
              <a:t>L.O:  To know what the five pillars of Islam are.</a:t>
            </a:r>
          </a:p>
        </p:txBody>
      </p:sp>
      <p:pic>
        <p:nvPicPr>
          <p:cNvPr id="3076" name="Picture 4" descr="pillar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413" y="1773238"/>
            <a:ext cx="4537075" cy="3024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/>
              <a:t>Role-play: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28775"/>
            <a:ext cx="3898900" cy="4497388"/>
          </a:xfrm>
          <a:solidFill>
            <a:srgbClr val="00FFFF"/>
          </a:solidFill>
        </p:spPr>
        <p:txBody>
          <a:bodyPr/>
          <a:lstStyle/>
          <a:p>
            <a:r>
              <a:rPr lang="en-GB" sz="2400"/>
              <a:t>In pairs I want you to create a role-play about one of the five pillars.</a:t>
            </a:r>
          </a:p>
          <a:p>
            <a:r>
              <a:rPr lang="en-GB" sz="2400"/>
              <a:t>You will be given an information sheet with the different scenarios to choose from.</a:t>
            </a:r>
          </a:p>
          <a:p>
            <a:r>
              <a:rPr lang="en-GB" sz="2400"/>
              <a:t>You only have 3 minutes to prepare.</a:t>
            </a:r>
          </a:p>
          <a:p>
            <a:r>
              <a:rPr lang="en-GB" sz="2400"/>
              <a:t>Good luck!!</a:t>
            </a:r>
          </a:p>
        </p:txBody>
      </p:sp>
      <p:pic>
        <p:nvPicPr>
          <p:cNvPr id="12293" name="Picture 5" descr="istockphoto_2267236_cartoon_ki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628775"/>
            <a:ext cx="4032250" cy="4537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1189038" y="1511300"/>
            <a:ext cx="7127875" cy="285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ga-IE" sz="3600" kern="10">
                <a:ln w="9525">
                  <a:round/>
                  <a:headEnd/>
                  <a:tailEnd/>
                </a:ln>
                <a:solidFill>
                  <a:schemeClr val="accent2"/>
                </a:solidFill>
                <a:latin typeface="Blackadder ITC"/>
              </a:rPr>
              <a:t>Treasure Hunt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364163" y="5084763"/>
            <a:ext cx="12239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600" b="1">
                <a:solidFill>
                  <a:srgbClr val="000000"/>
                </a:solidFill>
                <a:latin typeface="Verdana" pitchFamily="34" charset="0"/>
                <a:cs typeface="Arial" charset="0"/>
              </a:rPr>
              <a:t>Miss a Turn</a:t>
            </a:r>
            <a:endParaRPr lang="en-US" sz="1600" b="1">
              <a:solidFill>
                <a:srgbClr val="000000"/>
              </a:solidFill>
              <a:latin typeface="Verdana" pitchFamily="34" charset="0"/>
              <a:cs typeface="Arial" charset="0"/>
            </a:endParaRPr>
          </a:p>
        </p:txBody>
      </p:sp>
      <p:pic>
        <p:nvPicPr>
          <p:cNvPr id="16387" name="Picture 3" descr="2006_02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3933825"/>
            <a:ext cx="863600" cy="855663"/>
          </a:xfrm>
          <a:prstGeom prst="rect">
            <a:avLst/>
          </a:prstGeom>
          <a:noFill/>
        </p:spPr>
      </p:pic>
      <p:pic>
        <p:nvPicPr>
          <p:cNvPr id="16388" name="Picture 4" descr="2006_02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2924175"/>
            <a:ext cx="863600" cy="855663"/>
          </a:xfrm>
          <a:prstGeom prst="rect">
            <a:avLst/>
          </a:prstGeom>
          <a:noFill/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995738" y="2997200"/>
            <a:ext cx="12239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600" b="1">
                <a:solidFill>
                  <a:srgbClr val="000000"/>
                </a:solidFill>
                <a:latin typeface="Verdana" pitchFamily="34" charset="0"/>
                <a:cs typeface="Arial" charset="0"/>
              </a:rPr>
              <a:t>Extra Question</a:t>
            </a:r>
            <a:endParaRPr lang="en-US" sz="1600" b="1">
              <a:solidFill>
                <a:srgbClr val="000000"/>
              </a:solidFill>
              <a:latin typeface="Verdana" pitchFamily="34" charset="0"/>
              <a:cs typeface="Arial" charset="0"/>
            </a:endParaRPr>
          </a:p>
        </p:txBody>
      </p:sp>
      <p:pic>
        <p:nvPicPr>
          <p:cNvPr id="16390" name="Picture 6" descr="2006_02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0200" y="4941888"/>
            <a:ext cx="863600" cy="855662"/>
          </a:xfrm>
          <a:prstGeom prst="rect">
            <a:avLst/>
          </a:prstGeom>
          <a:noFill/>
        </p:spPr>
      </p:pic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627313" y="5229225"/>
            <a:ext cx="1223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600" b="1">
                <a:solidFill>
                  <a:srgbClr val="000000"/>
                </a:solidFill>
                <a:latin typeface="Verdana" pitchFamily="34" charset="0"/>
                <a:cs typeface="Arial" charset="0"/>
              </a:rPr>
              <a:t>Forfeit</a:t>
            </a:r>
            <a:endParaRPr lang="en-US" sz="1600" b="1">
              <a:solidFill>
                <a:srgbClr val="000000"/>
              </a:solidFill>
              <a:latin typeface="Verdana" pitchFamily="34" charset="0"/>
              <a:cs typeface="Arial" charset="0"/>
            </a:endParaRPr>
          </a:p>
        </p:txBody>
      </p:sp>
      <p:pic>
        <p:nvPicPr>
          <p:cNvPr id="16392" name="Picture 8" descr="2006_02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3933825"/>
            <a:ext cx="863600" cy="855663"/>
          </a:xfrm>
          <a:prstGeom prst="rect">
            <a:avLst/>
          </a:prstGeom>
          <a:noFill/>
        </p:spPr>
      </p:pic>
      <p:pic>
        <p:nvPicPr>
          <p:cNvPr id="16393" name="Picture 9" descr="2006_02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4941888"/>
            <a:ext cx="863600" cy="855662"/>
          </a:xfrm>
          <a:prstGeom prst="rect">
            <a:avLst/>
          </a:prstGeom>
          <a:noFill/>
        </p:spPr>
      </p:pic>
      <p:pic>
        <p:nvPicPr>
          <p:cNvPr id="16394" name="Picture 10" descr="2006_02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2924175"/>
            <a:ext cx="863600" cy="855663"/>
          </a:xfrm>
          <a:prstGeom prst="rect">
            <a:avLst/>
          </a:prstGeom>
          <a:noFill/>
        </p:spPr>
      </p:pic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258888" y="2060575"/>
            <a:ext cx="12239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600" b="1">
                <a:solidFill>
                  <a:srgbClr val="000000"/>
                </a:solidFill>
                <a:latin typeface="Verdana" pitchFamily="34" charset="0"/>
                <a:cs typeface="Arial" charset="0"/>
              </a:rPr>
              <a:t>Extra Question</a:t>
            </a:r>
            <a:endParaRPr lang="en-US" sz="1600" b="1">
              <a:solidFill>
                <a:srgbClr val="000000"/>
              </a:solidFill>
              <a:latin typeface="Verdana" pitchFamily="34" charset="0"/>
              <a:cs typeface="Arial" charset="0"/>
            </a:endParaRPr>
          </a:p>
        </p:txBody>
      </p:sp>
      <p:pic>
        <p:nvPicPr>
          <p:cNvPr id="16396" name="Picture 12" descr="2006_02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1916113"/>
            <a:ext cx="863600" cy="855662"/>
          </a:xfrm>
          <a:prstGeom prst="rect">
            <a:avLst/>
          </a:prstGeom>
          <a:noFill/>
        </p:spPr>
      </p:pic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6732588" y="2060575"/>
            <a:ext cx="12239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600" b="1">
                <a:solidFill>
                  <a:srgbClr val="000000"/>
                </a:solidFill>
                <a:latin typeface="Verdana" pitchFamily="34" charset="0"/>
                <a:cs typeface="Arial" charset="0"/>
              </a:rPr>
              <a:t>Miss a Turn</a:t>
            </a:r>
            <a:endParaRPr lang="en-US" sz="1600" b="1">
              <a:solidFill>
                <a:srgbClr val="000000"/>
              </a:solidFill>
              <a:latin typeface="Verdana" pitchFamily="34" charset="0"/>
              <a:cs typeface="Arial" charset="0"/>
            </a:endParaRPr>
          </a:p>
        </p:txBody>
      </p:sp>
      <p:pic>
        <p:nvPicPr>
          <p:cNvPr id="16398" name="Picture 14" descr="2006_02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1916113"/>
            <a:ext cx="863600" cy="855662"/>
          </a:xfrm>
          <a:prstGeom prst="rect">
            <a:avLst/>
          </a:prstGeom>
          <a:noFill/>
        </p:spPr>
      </p:pic>
      <p:pic>
        <p:nvPicPr>
          <p:cNvPr id="16399" name="Picture 15" descr="2006_02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7050" y="908050"/>
            <a:ext cx="863600" cy="855663"/>
          </a:xfrm>
          <a:prstGeom prst="rect">
            <a:avLst/>
          </a:prstGeom>
          <a:noFill/>
        </p:spPr>
      </p:pic>
      <p:pic>
        <p:nvPicPr>
          <p:cNvPr id="16400" name="Picture 16" descr="2006_02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0200" y="908050"/>
            <a:ext cx="863600" cy="855663"/>
          </a:xfrm>
          <a:prstGeom prst="rect">
            <a:avLst/>
          </a:prstGeom>
          <a:noFill/>
        </p:spPr>
      </p:pic>
      <p:pic>
        <p:nvPicPr>
          <p:cNvPr id="16401" name="Picture 17" descr="2006_02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908050"/>
            <a:ext cx="863600" cy="855663"/>
          </a:xfrm>
          <a:prstGeom prst="rect">
            <a:avLst/>
          </a:prstGeom>
          <a:noFill/>
        </p:spPr>
      </p:pic>
      <p:graphicFrame>
        <p:nvGraphicFramePr>
          <p:cNvPr id="16402" name="Group 18"/>
          <p:cNvGraphicFramePr>
            <a:graphicFrameLocks noGrp="1"/>
          </p:cNvGraphicFramePr>
          <p:nvPr/>
        </p:nvGraphicFramePr>
        <p:xfrm>
          <a:off x="1187450" y="836613"/>
          <a:ext cx="6792913" cy="5006976"/>
        </p:xfrm>
        <a:graphic>
          <a:graphicData uri="http://schemas.openxmlformats.org/drawingml/2006/table">
            <a:tbl>
              <a:tblPr/>
              <a:tblGrid>
                <a:gridCol w="1358900"/>
                <a:gridCol w="1358900"/>
                <a:gridCol w="1357313"/>
                <a:gridCol w="1358900"/>
                <a:gridCol w="1358900"/>
              </a:tblGrid>
              <a:tr h="100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6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6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6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40" name="Text Box 56"/>
          <p:cNvSpPr txBox="1">
            <a:spLocks noChangeArrowheads="1"/>
          </p:cNvSpPr>
          <p:nvPr/>
        </p:nvSpPr>
        <p:spPr bwMode="auto">
          <a:xfrm>
            <a:off x="323850" y="981075"/>
            <a:ext cx="86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>
                <a:solidFill>
                  <a:srgbClr val="000000"/>
                </a:solidFill>
                <a:latin typeface="Algerian" pitchFamily="82" charset="0"/>
                <a:cs typeface="Arial" charset="0"/>
              </a:rPr>
              <a:t>A</a:t>
            </a:r>
            <a:endParaRPr lang="en-US" sz="2800" b="1">
              <a:solidFill>
                <a:srgbClr val="000000"/>
              </a:solidFill>
              <a:latin typeface="Algerian" pitchFamily="82" charset="0"/>
              <a:cs typeface="Arial" charset="0"/>
            </a:endParaRPr>
          </a:p>
        </p:txBody>
      </p:sp>
      <p:sp>
        <p:nvSpPr>
          <p:cNvPr id="16441" name="Text Box 57"/>
          <p:cNvSpPr txBox="1">
            <a:spLocks noChangeArrowheads="1"/>
          </p:cNvSpPr>
          <p:nvPr/>
        </p:nvSpPr>
        <p:spPr bwMode="auto">
          <a:xfrm>
            <a:off x="323850" y="2060575"/>
            <a:ext cx="86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>
                <a:solidFill>
                  <a:srgbClr val="000000"/>
                </a:solidFill>
                <a:latin typeface="Algerian" pitchFamily="82" charset="0"/>
                <a:cs typeface="Arial" charset="0"/>
              </a:rPr>
              <a:t>B</a:t>
            </a:r>
            <a:endParaRPr lang="en-US" sz="2800" b="1">
              <a:solidFill>
                <a:srgbClr val="000000"/>
              </a:solidFill>
              <a:latin typeface="Algerian" pitchFamily="82" charset="0"/>
              <a:cs typeface="Arial" charset="0"/>
            </a:endParaRPr>
          </a:p>
        </p:txBody>
      </p:sp>
      <p:sp>
        <p:nvSpPr>
          <p:cNvPr id="16442" name="Text Box 58"/>
          <p:cNvSpPr txBox="1">
            <a:spLocks noChangeArrowheads="1"/>
          </p:cNvSpPr>
          <p:nvPr/>
        </p:nvSpPr>
        <p:spPr bwMode="auto">
          <a:xfrm>
            <a:off x="323850" y="3068638"/>
            <a:ext cx="863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>
                <a:solidFill>
                  <a:srgbClr val="000000"/>
                </a:solidFill>
                <a:latin typeface="Algerian" pitchFamily="82" charset="0"/>
                <a:cs typeface="Arial" charset="0"/>
              </a:rPr>
              <a:t>C</a:t>
            </a:r>
            <a:endParaRPr lang="en-US" sz="2800" b="1">
              <a:solidFill>
                <a:srgbClr val="000000"/>
              </a:solidFill>
              <a:latin typeface="Algerian" pitchFamily="82" charset="0"/>
              <a:cs typeface="Arial" charset="0"/>
            </a:endParaRPr>
          </a:p>
        </p:txBody>
      </p:sp>
      <p:sp>
        <p:nvSpPr>
          <p:cNvPr id="16443" name="Text Box 59"/>
          <p:cNvSpPr txBox="1">
            <a:spLocks noChangeArrowheads="1"/>
          </p:cNvSpPr>
          <p:nvPr/>
        </p:nvSpPr>
        <p:spPr bwMode="auto">
          <a:xfrm>
            <a:off x="323850" y="4133850"/>
            <a:ext cx="86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>
                <a:solidFill>
                  <a:srgbClr val="000000"/>
                </a:solidFill>
                <a:latin typeface="Algerian" pitchFamily="82" charset="0"/>
                <a:cs typeface="Arial" charset="0"/>
              </a:rPr>
              <a:t>D</a:t>
            </a:r>
            <a:endParaRPr lang="en-US" sz="2800" b="1">
              <a:solidFill>
                <a:srgbClr val="000000"/>
              </a:solidFill>
              <a:latin typeface="Algerian" pitchFamily="82" charset="0"/>
              <a:cs typeface="Arial" charset="0"/>
            </a:endParaRPr>
          </a:p>
        </p:txBody>
      </p:sp>
      <p:sp>
        <p:nvSpPr>
          <p:cNvPr id="16444" name="Text Box 60"/>
          <p:cNvSpPr txBox="1">
            <a:spLocks noChangeArrowheads="1"/>
          </p:cNvSpPr>
          <p:nvPr/>
        </p:nvSpPr>
        <p:spPr bwMode="auto">
          <a:xfrm>
            <a:off x="323850" y="5084763"/>
            <a:ext cx="863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>
                <a:solidFill>
                  <a:srgbClr val="000000"/>
                </a:solidFill>
                <a:latin typeface="Algerian" pitchFamily="82" charset="0"/>
                <a:cs typeface="Arial" charset="0"/>
              </a:rPr>
              <a:t>E</a:t>
            </a:r>
            <a:endParaRPr lang="en-US" sz="2800" b="1">
              <a:solidFill>
                <a:srgbClr val="000000"/>
              </a:solidFill>
              <a:latin typeface="Algerian" pitchFamily="82" charset="0"/>
              <a:cs typeface="Arial" charset="0"/>
            </a:endParaRPr>
          </a:p>
        </p:txBody>
      </p:sp>
      <p:sp>
        <p:nvSpPr>
          <p:cNvPr id="16445" name="Text Box 61"/>
          <p:cNvSpPr txBox="1">
            <a:spLocks noChangeArrowheads="1"/>
          </p:cNvSpPr>
          <p:nvPr/>
        </p:nvSpPr>
        <p:spPr bwMode="auto">
          <a:xfrm>
            <a:off x="1403350" y="260350"/>
            <a:ext cx="86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>
                <a:solidFill>
                  <a:srgbClr val="000000"/>
                </a:solidFill>
                <a:latin typeface="Algerian" pitchFamily="82" charset="0"/>
                <a:cs typeface="Arial" charset="0"/>
              </a:rPr>
              <a:t>1</a:t>
            </a:r>
            <a:endParaRPr lang="en-US" sz="2800" b="1">
              <a:solidFill>
                <a:srgbClr val="000000"/>
              </a:solidFill>
              <a:latin typeface="Algerian" pitchFamily="82" charset="0"/>
              <a:cs typeface="Arial" charset="0"/>
            </a:endParaRPr>
          </a:p>
        </p:txBody>
      </p:sp>
      <p:sp>
        <p:nvSpPr>
          <p:cNvPr id="16446" name="Text Box 62"/>
          <p:cNvSpPr txBox="1">
            <a:spLocks noChangeArrowheads="1"/>
          </p:cNvSpPr>
          <p:nvPr/>
        </p:nvSpPr>
        <p:spPr bwMode="auto">
          <a:xfrm>
            <a:off x="2771775" y="260350"/>
            <a:ext cx="86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>
                <a:solidFill>
                  <a:srgbClr val="000000"/>
                </a:solidFill>
                <a:latin typeface="Algerian" pitchFamily="82" charset="0"/>
                <a:cs typeface="Arial" charset="0"/>
              </a:rPr>
              <a:t>2</a:t>
            </a:r>
            <a:endParaRPr lang="en-US" sz="2800" b="1">
              <a:solidFill>
                <a:srgbClr val="000000"/>
              </a:solidFill>
              <a:latin typeface="Algerian" pitchFamily="82" charset="0"/>
              <a:cs typeface="Arial" charset="0"/>
            </a:endParaRPr>
          </a:p>
        </p:txBody>
      </p:sp>
      <p:sp>
        <p:nvSpPr>
          <p:cNvPr id="16447" name="Text Box 63"/>
          <p:cNvSpPr txBox="1">
            <a:spLocks noChangeArrowheads="1"/>
          </p:cNvSpPr>
          <p:nvPr/>
        </p:nvSpPr>
        <p:spPr bwMode="auto">
          <a:xfrm>
            <a:off x="4067175" y="260350"/>
            <a:ext cx="86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>
                <a:solidFill>
                  <a:srgbClr val="000000"/>
                </a:solidFill>
                <a:latin typeface="Algerian" pitchFamily="82" charset="0"/>
                <a:cs typeface="Arial" charset="0"/>
              </a:rPr>
              <a:t>3</a:t>
            </a:r>
            <a:endParaRPr lang="en-US" sz="2800" b="1">
              <a:solidFill>
                <a:srgbClr val="000000"/>
              </a:solidFill>
              <a:latin typeface="Algerian" pitchFamily="82" charset="0"/>
              <a:cs typeface="Arial" charset="0"/>
            </a:endParaRPr>
          </a:p>
        </p:txBody>
      </p:sp>
      <p:sp>
        <p:nvSpPr>
          <p:cNvPr id="16448" name="Text Box 64"/>
          <p:cNvSpPr txBox="1">
            <a:spLocks noChangeArrowheads="1"/>
          </p:cNvSpPr>
          <p:nvPr/>
        </p:nvSpPr>
        <p:spPr bwMode="auto">
          <a:xfrm>
            <a:off x="5508625" y="260350"/>
            <a:ext cx="86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>
                <a:solidFill>
                  <a:srgbClr val="000000"/>
                </a:solidFill>
                <a:latin typeface="Algerian" pitchFamily="82" charset="0"/>
                <a:cs typeface="Arial" charset="0"/>
              </a:rPr>
              <a:t>4</a:t>
            </a:r>
            <a:endParaRPr lang="en-US" sz="2800" b="1">
              <a:solidFill>
                <a:srgbClr val="000000"/>
              </a:solidFill>
              <a:latin typeface="Algerian" pitchFamily="82" charset="0"/>
              <a:cs typeface="Arial" charset="0"/>
            </a:endParaRPr>
          </a:p>
        </p:txBody>
      </p:sp>
      <p:sp>
        <p:nvSpPr>
          <p:cNvPr id="16449" name="Text Box 65"/>
          <p:cNvSpPr txBox="1">
            <a:spLocks noChangeArrowheads="1"/>
          </p:cNvSpPr>
          <p:nvPr/>
        </p:nvSpPr>
        <p:spPr bwMode="auto">
          <a:xfrm>
            <a:off x="6877050" y="260350"/>
            <a:ext cx="86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>
                <a:solidFill>
                  <a:srgbClr val="000000"/>
                </a:solidFill>
                <a:latin typeface="Algerian" pitchFamily="82" charset="0"/>
                <a:cs typeface="Arial" charset="0"/>
              </a:rPr>
              <a:t>5</a:t>
            </a:r>
            <a:endParaRPr lang="en-US" sz="2800" b="1">
              <a:solidFill>
                <a:srgbClr val="000000"/>
              </a:solidFill>
              <a:latin typeface="Algerian" pitchFamily="82" charset="0"/>
              <a:cs typeface="Arial" charset="0"/>
            </a:endParaRPr>
          </a:p>
        </p:txBody>
      </p:sp>
      <p:sp>
        <p:nvSpPr>
          <p:cNvPr id="16450" name="Rectangle 66"/>
          <p:cNvSpPr>
            <a:spLocks noChangeArrowheads="1"/>
          </p:cNvSpPr>
          <p:nvPr/>
        </p:nvSpPr>
        <p:spPr bwMode="auto">
          <a:xfrm>
            <a:off x="1187450" y="836613"/>
            <a:ext cx="1368425" cy="100806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accent2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6451" name="Rectangle 67"/>
          <p:cNvSpPr>
            <a:spLocks noChangeArrowheads="1"/>
          </p:cNvSpPr>
          <p:nvPr/>
        </p:nvSpPr>
        <p:spPr bwMode="auto">
          <a:xfrm>
            <a:off x="1187450" y="3860800"/>
            <a:ext cx="1368425" cy="10080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accent2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6452" name="Rectangle 68"/>
          <p:cNvSpPr>
            <a:spLocks noChangeArrowheads="1"/>
          </p:cNvSpPr>
          <p:nvPr/>
        </p:nvSpPr>
        <p:spPr bwMode="auto">
          <a:xfrm>
            <a:off x="6659563" y="836613"/>
            <a:ext cx="1368425" cy="100806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accent2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6453" name="Rectangle 69"/>
          <p:cNvSpPr>
            <a:spLocks noChangeArrowheads="1"/>
          </p:cNvSpPr>
          <p:nvPr/>
        </p:nvSpPr>
        <p:spPr bwMode="auto">
          <a:xfrm>
            <a:off x="6659563" y="4868863"/>
            <a:ext cx="1368425" cy="100806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accent2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6454" name="Rectangle 70"/>
          <p:cNvSpPr>
            <a:spLocks noChangeArrowheads="1"/>
          </p:cNvSpPr>
          <p:nvPr/>
        </p:nvSpPr>
        <p:spPr bwMode="auto">
          <a:xfrm>
            <a:off x="2555875" y="4868863"/>
            <a:ext cx="1368425" cy="100806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accent2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6455" name="Rectangle 71"/>
          <p:cNvSpPr>
            <a:spLocks noChangeArrowheads="1"/>
          </p:cNvSpPr>
          <p:nvPr/>
        </p:nvSpPr>
        <p:spPr bwMode="auto">
          <a:xfrm>
            <a:off x="3924300" y="4868863"/>
            <a:ext cx="1368425" cy="10080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accent2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6456" name="Rectangle 72"/>
          <p:cNvSpPr>
            <a:spLocks noChangeArrowheads="1"/>
          </p:cNvSpPr>
          <p:nvPr/>
        </p:nvSpPr>
        <p:spPr bwMode="auto">
          <a:xfrm>
            <a:off x="5292725" y="4868863"/>
            <a:ext cx="1368425" cy="10080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accent2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6457" name="Rectangle 73"/>
          <p:cNvSpPr>
            <a:spLocks noChangeArrowheads="1"/>
          </p:cNvSpPr>
          <p:nvPr/>
        </p:nvSpPr>
        <p:spPr bwMode="auto">
          <a:xfrm>
            <a:off x="2555875" y="3860800"/>
            <a:ext cx="1368425" cy="10080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accent2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6458" name="Rectangle 74"/>
          <p:cNvSpPr>
            <a:spLocks noChangeArrowheads="1"/>
          </p:cNvSpPr>
          <p:nvPr/>
        </p:nvSpPr>
        <p:spPr bwMode="auto">
          <a:xfrm>
            <a:off x="1187450" y="2852738"/>
            <a:ext cx="1368425" cy="10080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accent2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6459" name="Rectangle 75"/>
          <p:cNvSpPr>
            <a:spLocks noChangeArrowheads="1"/>
          </p:cNvSpPr>
          <p:nvPr/>
        </p:nvSpPr>
        <p:spPr bwMode="auto">
          <a:xfrm>
            <a:off x="1187450" y="1844675"/>
            <a:ext cx="1368425" cy="10080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accent2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6460" name="Rectangle 76"/>
          <p:cNvSpPr>
            <a:spLocks noChangeArrowheads="1"/>
          </p:cNvSpPr>
          <p:nvPr/>
        </p:nvSpPr>
        <p:spPr bwMode="auto">
          <a:xfrm>
            <a:off x="2555875" y="836613"/>
            <a:ext cx="1368425" cy="10080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accent2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6461" name="Rectangle 77"/>
          <p:cNvSpPr>
            <a:spLocks noChangeArrowheads="1"/>
          </p:cNvSpPr>
          <p:nvPr/>
        </p:nvSpPr>
        <p:spPr bwMode="auto">
          <a:xfrm>
            <a:off x="2555875" y="1844675"/>
            <a:ext cx="1368425" cy="10080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accent2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6462" name="Rectangle 78"/>
          <p:cNvSpPr>
            <a:spLocks noChangeArrowheads="1"/>
          </p:cNvSpPr>
          <p:nvPr/>
        </p:nvSpPr>
        <p:spPr bwMode="auto">
          <a:xfrm>
            <a:off x="3924300" y="2852738"/>
            <a:ext cx="1368425" cy="10080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accent2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6463" name="Rectangle 79"/>
          <p:cNvSpPr>
            <a:spLocks noChangeArrowheads="1"/>
          </p:cNvSpPr>
          <p:nvPr/>
        </p:nvSpPr>
        <p:spPr bwMode="auto">
          <a:xfrm>
            <a:off x="3924300" y="1844675"/>
            <a:ext cx="1368425" cy="10080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accent2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6464" name="Rectangle 80"/>
          <p:cNvSpPr>
            <a:spLocks noChangeArrowheads="1"/>
          </p:cNvSpPr>
          <p:nvPr/>
        </p:nvSpPr>
        <p:spPr bwMode="auto">
          <a:xfrm>
            <a:off x="3924300" y="836613"/>
            <a:ext cx="1368425" cy="10080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accent2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6465" name="Rectangle 81"/>
          <p:cNvSpPr>
            <a:spLocks noChangeArrowheads="1"/>
          </p:cNvSpPr>
          <p:nvPr/>
        </p:nvSpPr>
        <p:spPr bwMode="auto">
          <a:xfrm>
            <a:off x="2555875" y="2852738"/>
            <a:ext cx="1368425" cy="10080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accent2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6466" name="Rectangle 82"/>
          <p:cNvSpPr>
            <a:spLocks noChangeArrowheads="1"/>
          </p:cNvSpPr>
          <p:nvPr/>
        </p:nvSpPr>
        <p:spPr bwMode="auto">
          <a:xfrm>
            <a:off x="6659563" y="1844675"/>
            <a:ext cx="1368425" cy="10080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accent2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6467" name="Rectangle 83"/>
          <p:cNvSpPr>
            <a:spLocks noChangeArrowheads="1"/>
          </p:cNvSpPr>
          <p:nvPr/>
        </p:nvSpPr>
        <p:spPr bwMode="auto">
          <a:xfrm>
            <a:off x="5292725" y="1844675"/>
            <a:ext cx="1368425" cy="10080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accent2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6468" name="Rectangle 84"/>
          <p:cNvSpPr>
            <a:spLocks noChangeArrowheads="1"/>
          </p:cNvSpPr>
          <p:nvPr/>
        </p:nvSpPr>
        <p:spPr bwMode="auto">
          <a:xfrm>
            <a:off x="5292725" y="836613"/>
            <a:ext cx="1368425" cy="100806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accent2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6469" name="Rectangle 85"/>
          <p:cNvSpPr>
            <a:spLocks noChangeArrowheads="1"/>
          </p:cNvSpPr>
          <p:nvPr/>
        </p:nvSpPr>
        <p:spPr bwMode="auto">
          <a:xfrm>
            <a:off x="5292725" y="3860800"/>
            <a:ext cx="1368425" cy="10080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accent2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6470" name="Rectangle 86"/>
          <p:cNvSpPr>
            <a:spLocks noChangeArrowheads="1"/>
          </p:cNvSpPr>
          <p:nvPr/>
        </p:nvSpPr>
        <p:spPr bwMode="auto">
          <a:xfrm>
            <a:off x="6659563" y="2852738"/>
            <a:ext cx="1368425" cy="10080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accent2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6471" name="Rectangle 87"/>
          <p:cNvSpPr>
            <a:spLocks noChangeArrowheads="1"/>
          </p:cNvSpPr>
          <p:nvPr/>
        </p:nvSpPr>
        <p:spPr bwMode="auto">
          <a:xfrm>
            <a:off x="5292725" y="2852738"/>
            <a:ext cx="1368425" cy="10080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accent2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6472" name="Rectangle 88"/>
          <p:cNvSpPr>
            <a:spLocks noChangeArrowheads="1"/>
          </p:cNvSpPr>
          <p:nvPr/>
        </p:nvSpPr>
        <p:spPr bwMode="auto">
          <a:xfrm>
            <a:off x="3924300" y="3860800"/>
            <a:ext cx="1368425" cy="10080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accent2"/>
              </a:solidFill>
              <a:latin typeface="Verdana" pitchFamily="34" charset="0"/>
              <a:cs typeface="Arial" charset="0"/>
            </a:endParaRPr>
          </a:p>
        </p:txBody>
      </p:sp>
      <p:grpSp>
        <p:nvGrpSpPr>
          <p:cNvPr id="16473" name="Group 89"/>
          <p:cNvGrpSpPr>
            <a:grpSpLocks/>
          </p:cNvGrpSpPr>
          <p:nvPr/>
        </p:nvGrpSpPr>
        <p:grpSpPr bwMode="auto">
          <a:xfrm>
            <a:off x="3132138" y="5949950"/>
            <a:ext cx="2881312" cy="765175"/>
            <a:chOff x="1973" y="3748"/>
            <a:chExt cx="1815" cy="482"/>
          </a:xfrm>
        </p:grpSpPr>
        <p:sp>
          <p:nvSpPr>
            <p:cNvPr id="16474" name="AutoShape 90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1973" y="3748"/>
              <a:ext cx="1815" cy="482"/>
            </a:xfrm>
            <a:prstGeom prst="actionButtonBlank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ga-IE"/>
            </a:p>
          </p:txBody>
        </p:sp>
        <p:sp>
          <p:nvSpPr>
            <p:cNvPr id="16475" name="Text Box 91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200" y="3748"/>
              <a:ext cx="140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3600">
                  <a:latin typeface="Algerian" pitchFamily="82" charset="0"/>
                  <a:cs typeface="Arial" charset="0"/>
                </a:rPr>
                <a:t>FORFEIT</a:t>
              </a:r>
              <a:r>
                <a:rPr lang="en-GB" sz="2400">
                  <a:latin typeface="Verdana" pitchFamily="34" charset="0"/>
                  <a:cs typeface="Arial" charset="0"/>
                </a:rPr>
                <a:t> </a:t>
              </a:r>
              <a:endParaRPr lang="en-US" sz="2400">
                <a:latin typeface="Verdana" pitchFamily="34" charset="0"/>
                <a:cs typeface="Arial" charset="0"/>
              </a:endParaRPr>
            </a:p>
          </p:txBody>
        </p:sp>
      </p:grpSp>
      <p:sp>
        <p:nvSpPr>
          <p:cNvPr id="16476" name="Rectangle 92"/>
          <p:cNvSpPr>
            <a:spLocks noChangeArrowheads="1"/>
          </p:cNvSpPr>
          <p:nvPr/>
        </p:nvSpPr>
        <p:spPr bwMode="auto">
          <a:xfrm>
            <a:off x="6659563" y="3860800"/>
            <a:ext cx="1368425" cy="10080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accent2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6477" name="Rectangle 93"/>
          <p:cNvSpPr>
            <a:spLocks noChangeArrowheads="1"/>
          </p:cNvSpPr>
          <p:nvPr/>
        </p:nvSpPr>
        <p:spPr bwMode="auto">
          <a:xfrm>
            <a:off x="1187450" y="4868863"/>
            <a:ext cx="1368425" cy="100806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accent2"/>
              </a:solidFill>
              <a:latin typeface="Verdana" pitchFamily="34" charset="0"/>
              <a:cs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4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6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6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64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64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5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6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6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6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6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6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4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6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6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6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6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64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6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6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64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64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6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64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6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6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64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64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5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6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6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6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6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6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64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6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6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64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6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6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64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6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6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64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6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6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4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6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66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64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6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6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16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6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5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64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16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6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64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6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65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6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16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16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16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6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6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64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16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16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164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164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71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64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16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16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164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6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7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64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16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16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64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6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51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64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16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6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64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6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57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64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16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16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/>
                                        <p:tgtEl>
                                          <p:spTgt spid="164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16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69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164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16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16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16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52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64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16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16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/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16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54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164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7" dur="500"/>
                                        <p:tgtEl>
                                          <p:spTgt spid="16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/>
                                        <p:tgtEl>
                                          <p:spTgt spid="16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/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16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55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64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16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16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/>
                                        <p:tgtEl>
                                          <p:spTgt spid="164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164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56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164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5" dur="500"/>
                                        <p:tgtEl>
                                          <p:spTgt spid="16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/>
                                        <p:tgtEl>
                                          <p:spTgt spid="16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/>
                                        <p:tgtEl>
                                          <p:spTgt spid="164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164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53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164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4" dur="500"/>
                                        <p:tgtEl>
                                          <p:spTgt spid="16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/>
                                        <p:tgtEl>
                                          <p:spTgt spid="16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164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16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72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164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3" dur="500"/>
                                        <p:tgtEl>
                                          <p:spTgt spid="16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16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164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16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76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164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16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16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/>
                                        <p:tgtEl>
                                          <p:spTgt spid="164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164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77"/>
                  </p:tgtEl>
                </p:cond>
              </p:nextCondLst>
            </p:seq>
          </p:childTnLst>
        </p:cTn>
      </p:par>
    </p:tnLst>
    <p:bldLst>
      <p:bldP spid="16450" grpId="0" animBg="1"/>
      <p:bldP spid="16451" grpId="0" animBg="1"/>
      <p:bldP spid="16452" grpId="0" animBg="1"/>
      <p:bldP spid="16453" grpId="0" animBg="1"/>
      <p:bldP spid="16454" grpId="0" animBg="1"/>
      <p:bldP spid="16455" grpId="0" animBg="1"/>
      <p:bldP spid="16456" grpId="0" animBg="1"/>
      <p:bldP spid="16457" grpId="0" animBg="1"/>
      <p:bldP spid="16458" grpId="0" animBg="1"/>
      <p:bldP spid="16459" grpId="0" animBg="1"/>
      <p:bldP spid="16460" grpId="0" animBg="1"/>
      <p:bldP spid="16461" grpId="0" animBg="1"/>
      <p:bldP spid="16462" grpId="0" animBg="1"/>
      <p:bldP spid="16463" grpId="0" animBg="1"/>
      <p:bldP spid="16464" grpId="0" animBg="1"/>
      <p:bldP spid="16465" grpId="0" animBg="1"/>
      <p:bldP spid="16466" grpId="0" animBg="1"/>
      <p:bldP spid="16467" grpId="0" animBg="1"/>
      <p:bldP spid="16468" grpId="0" animBg="1"/>
      <p:bldP spid="16469" grpId="0" animBg="1"/>
      <p:bldP spid="16470" grpId="0" animBg="1"/>
      <p:bldP spid="16471" grpId="0" animBg="1"/>
      <p:bldP spid="16472" grpId="0" animBg="1"/>
      <p:bldP spid="16476" grpId="0" animBg="1"/>
      <p:bldP spid="1647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>
                <a:solidFill>
                  <a:srgbClr val="000000"/>
                </a:solidFill>
                <a:latin typeface="Algerian" pitchFamily="82" charset="0"/>
              </a:rPr>
              <a:t>Today’s forfeit</a:t>
            </a:r>
            <a:endParaRPr lang="en-US" sz="4800">
              <a:solidFill>
                <a:srgbClr val="000000"/>
              </a:solidFill>
              <a:latin typeface="Algerian" pitchFamily="82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To sing a nursery rhyme or lose a coin!</a:t>
            </a: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u="sng"/>
              <a:t>What do we mean by pillars?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7772400" cy="4424363"/>
          </a:xfrm>
          <a:solidFill>
            <a:srgbClr val="00CCFF"/>
          </a:solidFill>
        </p:spPr>
        <p:txBody>
          <a:bodyPr/>
          <a:lstStyle/>
          <a:p>
            <a:r>
              <a:rPr lang="en-GB"/>
              <a:t>A pillar is something which supports a building, and stops it falling down.</a:t>
            </a:r>
          </a:p>
          <a:p>
            <a:r>
              <a:rPr lang="en-GB">
                <a:solidFill>
                  <a:srgbClr val="FF33CC"/>
                </a:solidFill>
              </a:rPr>
              <a:t>What do you think the Pillars of Islam are? </a:t>
            </a:r>
          </a:p>
          <a:p>
            <a:r>
              <a:rPr lang="en-GB"/>
              <a:t>The 5 Pillars of Islam are 5 things which a Muslim would do to show they were committed to the religion of Islam</a:t>
            </a:r>
          </a:p>
        </p:txBody>
      </p:sp>
      <p:pic>
        <p:nvPicPr>
          <p:cNvPr id="4100" name="Picture 4" descr="acropoli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5334000"/>
            <a:ext cx="3756025" cy="15240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/>
              <a:t>The Five Pillars of Islam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827463" cy="4525963"/>
          </a:xfrm>
          <a:solidFill>
            <a:srgbClr val="00CCFF"/>
          </a:solidFill>
        </p:spPr>
        <p:txBody>
          <a:bodyPr/>
          <a:lstStyle/>
          <a:p>
            <a:r>
              <a:rPr lang="en-GB"/>
              <a:t>Islam has five basic duties which Muslims must perform. These are called the five pillars of Islam.</a:t>
            </a:r>
          </a:p>
          <a:p>
            <a:endParaRPr lang="en-GB"/>
          </a:p>
          <a:p>
            <a:r>
              <a:rPr lang="en-GB"/>
              <a:t>What duties do Christians have?</a:t>
            </a:r>
          </a:p>
        </p:txBody>
      </p:sp>
      <p:pic>
        <p:nvPicPr>
          <p:cNvPr id="5125" name="Picture 5" descr="questionmar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2060575"/>
            <a:ext cx="3313113" cy="3455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/>
              <a:t>Card sort….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827463" cy="4525963"/>
          </a:xfrm>
          <a:solidFill>
            <a:srgbClr val="00CCFF"/>
          </a:solidFill>
        </p:spPr>
        <p:txBody>
          <a:bodyPr/>
          <a:lstStyle/>
          <a:p>
            <a:r>
              <a:rPr lang="en-GB"/>
              <a:t>In pairs, open your envelopes. Inside is the name of each pillar and description of each.</a:t>
            </a:r>
          </a:p>
          <a:p>
            <a:r>
              <a:rPr lang="en-GB"/>
              <a:t>Can you guess which pillar means what?</a:t>
            </a:r>
          </a:p>
        </p:txBody>
      </p:sp>
      <p:pic>
        <p:nvPicPr>
          <p:cNvPr id="6149" name="Picture 5" descr="quest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628775"/>
            <a:ext cx="4043362" cy="4464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MCj032268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773238"/>
            <a:ext cx="963613" cy="2663825"/>
          </a:xfrm>
          <a:prstGeom prst="rect">
            <a:avLst/>
          </a:prstGeom>
          <a:noFill/>
        </p:spPr>
      </p:pic>
      <p:pic>
        <p:nvPicPr>
          <p:cNvPr id="7171" name="Picture 3" descr="MCj032268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1773238"/>
            <a:ext cx="963612" cy="2663825"/>
          </a:xfrm>
          <a:prstGeom prst="rect">
            <a:avLst/>
          </a:prstGeom>
          <a:noFill/>
        </p:spPr>
      </p:pic>
      <p:pic>
        <p:nvPicPr>
          <p:cNvPr id="7172" name="Picture 4" descr="MCj032268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1773238"/>
            <a:ext cx="963612" cy="2663825"/>
          </a:xfrm>
          <a:prstGeom prst="rect">
            <a:avLst/>
          </a:prstGeom>
          <a:noFill/>
        </p:spPr>
      </p:pic>
      <p:pic>
        <p:nvPicPr>
          <p:cNvPr id="7173" name="Picture 5" descr="MCj032268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0200" y="1773238"/>
            <a:ext cx="963613" cy="2663825"/>
          </a:xfrm>
          <a:prstGeom prst="rect">
            <a:avLst/>
          </a:prstGeom>
          <a:noFill/>
        </p:spPr>
      </p:pic>
      <p:pic>
        <p:nvPicPr>
          <p:cNvPr id="7174" name="Picture 6" descr="MCj032268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1773238"/>
            <a:ext cx="963613" cy="2663825"/>
          </a:xfrm>
          <a:prstGeom prst="rect">
            <a:avLst/>
          </a:prstGeom>
          <a:noFill/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0" y="476250"/>
            <a:ext cx="1728788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>
                <a:latin typeface="Britannic Bold" pitchFamily="34" charset="0"/>
                <a:cs typeface="Arial" charset="0"/>
              </a:rPr>
              <a:t>Shahadah</a:t>
            </a:r>
          </a:p>
          <a:p>
            <a:pPr algn="ctr"/>
            <a:endParaRPr lang="en-GB" sz="2000">
              <a:latin typeface="Britannic Bold" pitchFamily="34" charset="0"/>
              <a:cs typeface="Arial" charset="0"/>
            </a:endParaRPr>
          </a:p>
          <a:p>
            <a:pPr algn="ctr"/>
            <a:r>
              <a:rPr lang="en-GB" sz="2000">
                <a:latin typeface="Britannic Bold" pitchFamily="34" charset="0"/>
                <a:cs typeface="Arial" charset="0"/>
              </a:rPr>
              <a:t>(Belief in Allah)</a:t>
            </a:r>
          </a:p>
          <a:p>
            <a:pPr algn="ctr">
              <a:spcBef>
                <a:spcPct val="50000"/>
              </a:spcBef>
            </a:pPr>
            <a:endParaRPr lang="en-GB" sz="2000">
              <a:latin typeface="Britannic Bold" pitchFamily="34" charset="0"/>
              <a:cs typeface="Arial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835150" y="476250"/>
            <a:ext cx="17287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>
                <a:latin typeface="Britannic Bold" pitchFamily="34" charset="0"/>
                <a:cs typeface="Arial" charset="0"/>
              </a:rPr>
              <a:t>Salah</a:t>
            </a:r>
          </a:p>
          <a:p>
            <a:pPr algn="ctr">
              <a:spcBef>
                <a:spcPct val="50000"/>
              </a:spcBef>
            </a:pPr>
            <a:r>
              <a:rPr lang="en-GB" sz="2000">
                <a:latin typeface="Britannic Bold" pitchFamily="34" charset="0"/>
                <a:cs typeface="Arial" charset="0"/>
              </a:rPr>
              <a:t>(Prayer)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708400" y="476250"/>
            <a:ext cx="172878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>
                <a:latin typeface="Britannic Bold" pitchFamily="34" charset="0"/>
                <a:cs typeface="Arial" charset="0"/>
              </a:rPr>
              <a:t>Zakah</a:t>
            </a:r>
          </a:p>
          <a:p>
            <a:pPr algn="ctr">
              <a:spcBef>
                <a:spcPct val="50000"/>
              </a:spcBef>
            </a:pPr>
            <a:r>
              <a:rPr lang="en-GB" sz="2000">
                <a:latin typeface="Britannic Bold" pitchFamily="34" charset="0"/>
                <a:cs typeface="Arial" charset="0"/>
              </a:rPr>
              <a:t>(Giving to charity)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580063" y="476250"/>
            <a:ext cx="17287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>
                <a:latin typeface="Britannic Bold" pitchFamily="34" charset="0"/>
                <a:cs typeface="Arial" charset="0"/>
              </a:rPr>
              <a:t>Sawm</a:t>
            </a:r>
          </a:p>
          <a:p>
            <a:pPr algn="ctr">
              <a:spcBef>
                <a:spcPct val="50000"/>
              </a:spcBef>
            </a:pPr>
            <a:r>
              <a:rPr lang="en-GB" sz="2000">
                <a:latin typeface="Britannic Bold" pitchFamily="34" charset="0"/>
                <a:cs typeface="Arial" charset="0"/>
              </a:rPr>
              <a:t>(Fasting)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7415213" y="476250"/>
            <a:ext cx="17287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>
                <a:latin typeface="Britannic Bold" pitchFamily="34" charset="0"/>
                <a:cs typeface="Arial" charset="0"/>
              </a:rPr>
              <a:t>Hajj</a:t>
            </a:r>
          </a:p>
          <a:p>
            <a:pPr algn="ctr">
              <a:spcBef>
                <a:spcPct val="50000"/>
              </a:spcBef>
            </a:pPr>
            <a:r>
              <a:rPr lang="en-GB" sz="2000">
                <a:latin typeface="Britannic Bold" pitchFamily="34" charset="0"/>
                <a:cs typeface="Arial" charset="0"/>
              </a:rPr>
              <a:t>(Pilgrimage)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0" y="4508500"/>
            <a:ext cx="16922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>
                <a:latin typeface="Britannic Bold" pitchFamily="34" charset="0"/>
                <a:cs typeface="Arial" charset="0"/>
              </a:rPr>
              <a:t>A declaration of faith in Allah that Muslims remember all the time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1835150" y="4581525"/>
            <a:ext cx="16922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>
                <a:latin typeface="Britannic Bold" pitchFamily="34" charset="0"/>
                <a:cs typeface="Arial" charset="0"/>
              </a:rPr>
              <a:t>Saying prayers to Allah five times a day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3779838" y="4581525"/>
            <a:ext cx="16922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>
                <a:latin typeface="Britannic Bold" pitchFamily="34" charset="0"/>
                <a:cs typeface="Arial" charset="0"/>
              </a:rPr>
              <a:t>Giving 2.5% of their income each year to support the poor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5580063" y="4581525"/>
            <a:ext cx="16922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>
                <a:latin typeface="Britannic Bold" pitchFamily="34" charset="0"/>
                <a:cs typeface="Arial" charset="0"/>
              </a:rPr>
              <a:t>Not eating during daylight hours for the month of Ramadan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7308850" y="4437063"/>
            <a:ext cx="183515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>
                <a:latin typeface="Britannic Bold" pitchFamily="34" charset="0"/>
                <a:cs typeface="Arial" charset="0"/>
              </a:rPr>
              <a:t>A journey to Makkah that Muslims should undertake at least once in their lives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  <a:solidFill>
            <a:srgbClr val="FFFF00"/>
          </a:solidFill>
        </p:spPr>
        <p:txBody>
          <a:bodyPr/>
          <a:lstStyle/>
          <a:p>
            <a:r>
              <a:rPr lang="en-GB"/>
              <a:t>Task: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898900" cy="4525963"/>
          </a:xfrm>
          <a:solidFill>
            <a:srgbClr val="00CCFF"/>
          </a:solidFill>
        </p:spPr>
        <p:txBody>
          <a:bodyPr/>
          <a:lstStyle/>
          <a:p>
            <a:r>
              <a:rPr lang="en-GB"/>
              <a:t>We will now read through the worksheet ‘Five Pillars’ together.</a:t>
            </a:r>
          </a:p>
          <a:p>
            <a:endParaRPr lang="en-GB"/>
          </a:p>
          <a:p>
            <a:r>
              <a:rPr lang="en-GB"/>
              <a:t>Think of any questions you would like to ask!</a:t>
            </a:r>
          </a:p>
        </p:txBody>
      </p:sp>
      <p:pic>
        <p:nvPicPr>
          <p:cNvPr id="8197" name="Picture 5" descr="isl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628775"/>
            <a:ext cx="4068762" cy="4537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/>
              <a:t>Questions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425950"/>
          </a:xfrm>
          <a:solidFill>
            <a:srgbClr val="00CCFF"/>
          </a:solidFill>
        </p:spPr>
        <p:txBody>
          <a:bodyPr/>
          <a:lstStyle/>
          <a:p>
            <a:r>
              <a:rPr lang="en-GB"/>
              <a:t>What are the five pillars of Islam?</a:t>
            </a:r>
          </a:p>
          <a:p>
            <a:r>
              <a:rPr lang="en-GB"/>
              <a:t>What is shahadah?</a:t>
            </a:r>
          </a:p>
          <a:p>
            <a:r>
              <a:rPr lang="en-GB"/>
              <a:t>What is Salah</a:t>
            </a:r>
          </a:p>
          <a:p>
            <a:r>
              <a:rPr lang="en-GB"/>
              <a:t>What is zakah?</a:t>
            </a:r>
          </a:p>
          <a:p>
            <a:r>
              <a:rPr lang="en-GB"/>
              <a:t>What is sawm?</a:t>
            </a:r>
          </a:p>
          <a:p>
            <a:r>
              <a:rPr lang="en-GB"/>
              <a:t>What is hajj?</a:t>
            </a:r>
          </a:p>
        </p:txBody>
      </p:sp>
      <p:pic>
        <p:nvPicPr>
          <p:cNvPr id="9220" name="Picture 4" descr="question_mark_naught101_0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3141663"/>
            <a:ext cx="2016125" cy="2087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FFFF00"/>
          </a:solidFill>
        </p:spPr>
        <p:txBody>
          <a:bodyPr/>
          <a:lstStyle/>
          <a:p>
            <a:r>
              <a:rPr lang="en-GB"/>
              <a:t>TASK: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898900" cy="4525963"/>
          </a:xfrm>
          <a:solidFill>
            <a:srgbClr val="00CCFF"/>
          </a:solidFill>
        </p:spPr>
        <p:txBody>
          <a:bodyPr/>
          <a:lstStyle/>
          <a:p>
            <a:r>
              <a:rPr lang="en-GB"/>
              <a:t>Complete your worksheet ‘Pillars of Islam’.</a:t>
            </a:r>
          </a:p>
          <a:p>
            <a:r>
              <a:rPr lang="en-GB"/>
              <a:t>Summarise what each pillar of Islam is.</a:t>
            </a:r>
          </a:p>
        </p:txBody>
      </p:sp>
      <p:pic>
        <p:nvPicPr>
          <p:cNvPr id="10245" name="Picture 5" descr="F14421D83C514B638D10714AF279553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628775"/>
            <a:ext cx="403225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MCj042382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4652963"/>
            <a:ext cx="1257300" cy="1993900"/>
          </a:xfrm>
          <a:prstGeom prst="rect">
            <a:avLst/>
          </a:prstGeom>
          <a:noFill/>
        </p:spPr>
      </p:pic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0" y="0"/>
            <a:ext cx="9144000" cy="5589588"/>
          </a:xfrm>
          <a:prstGeom prst="cloudCallout">
            <a:avLst>
              <a:gd name="adj1" fmla="val 27829"/>
              <a:gd name="adj2" fmla="val 5181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>
              <a:cs typeface="Arial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900113" y="981075"/>
            <a:ext cx="7273925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GB" sz="3600">
                <a:cs typeface="Arial" charset="0"/>
              </a:rPr>
              <a:t>If you were asked to state some basic beliefs which would help people live well and make the world a better place, what would you say? List and describe some of these basic beliefs.</a:t>
            </a:r>
          </a:p>
          <a:p>
            <a:pPr>
              <a:spcBef>
                <a:spcPct val="50000"/>
              </a:spcBef>
            </a:pPr>
            <a:endParaRPr lang="en-GB" sz="3600">
              <a:latin typeface="Britannic Bold" pitchFamily="34" charset="0"/>
              <a:cs typeface="Arial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95288" y="5805488"/>
            <a:ext cx="3529012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00">
                <a:cs typeface="Arial" charset="0"/>
              </a:rPr>
              <a:t>3 minutes!!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404</Words>
  <Application>Microsoft Office PowerPoint</Application>
  <PresentationFormat>On-screen Show (4:3)</PresentationFormat>
  <Paragraphs>72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Britannic Bold</vt:lpstr>
      <vt:lpstr>Verdana</vt:lpstr>
      <vt:lpstr>Algerian</vt:lpstr>
      <vt:lpstr>Default Design</vt:lpstr>
      <vt:lpstr>The Five Pillars</vt:lpstr>
      <vt:lpstr>What do we mean by pillars?</vt:lpstr>
      <vt:lpstr>The Five Pillars of Islam</vt:lpstr>
      <vt:lpstr>Card sort….</vt:lpstr>
      <vt:lpstr>Slide 5</vt:lpstr>
      <vt:lpstr>Task:</vt:lpstr>
      <vt:lpstr>Questions</vt:lpstr>
      <vt:lpstr>TASK:</vt:lpstr>
      <vt:lpstr>Slide 9</vt:lpstr>
      <vt:lpstr>Role-play:</vt:lpstr>
      <vt:lpstr>Slide 11</vt:lpstr>
      <vt:lpstr>Slide 12</vt:lpstr>
      <vt:lpstr>Today’s forfeit</vt:lpstr>
    </vt:vector>
  </TitlesOfParts>
  <Company>BHHS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Five Pillars</dc:title>
  <dc:creator>Teacher</dc:creator>
  <cp:lastModifiedBy>Tammy O'Leary</cp:lastModifiedBy>
  <cp:revision>1</cp:revision>
  <dcterms:created xsi:type="dcterms:W3CDTF">2009-03-11T18:42:25Z</dcterms:created>
  <dcterms:modified xsi:type="dcterms:W3CDTF">2013-02-04T20:42:22Z</dcterms:modified>
</cp:coreProperties>
</file>