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0" r:id="rId3"/>
    <p:sldId id="263" r:id="rId4"/>
    <p:sldId id="265" r:id="rId5"/>
    <p:sldId id="258" r:id="rId6"/>
    <p:sldId id="261" r:id="rId7"/>
    <p:sldId id="266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  <p:clrMru>
    <a:srgbClr val="FF9900"/>
    <a:srgbClr val="FF0000"/>
    <a:srgbClr val="66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43" autoAdjust="0"/>
  </p:normalViewPr>
  <p:slideViewPr>
    <p:cSldViewPr>
      <p:cViewPr varScale="1">
        <p:scale>
          <a:sx n="51" d="100"/>
          <a:sy n="51" d="100"/>
        </p:scale>
        <p:origin x="-1229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ga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ga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97055-9F98-468E-9E86-99C0036C62F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ga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ga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65E89-EF8C-4286-A027-9B9629B5C7A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ga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ga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FB1CA-151C-4DA5-9992-73BEFEDC603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ga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ga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0D4E5-0D79-4A5F-8B58-10995E6C690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ga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04517-65A0-41DA-92B1-8E782CB6E0F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ga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ga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ga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A25E6-3307-4889-9D33-1806DBFD8AB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ga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ga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ga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08E6D-113C-4949-969C-6DF8A62DA72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ga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A508D-5E0D-43ED-8B1B-12B82F76EAA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35AEA-E8DF-4D3B-B020-CE6302E686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ga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ga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946A9-DD17-4DC7-B20A-A32A2FC2277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ga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ga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3C7E1-50CE-44DC-9A6C-FE378734693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50A8F01-C92A-47E7-9E90-061E179C39E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ga-IE" sz="3600" kern="10">
                <a:solidFill>
                  <a:schemeClr val="bg1"/>
                </a:solidFill>
                <a:latin typeface="Comic Sans MS"/>
              </a:rPr>
              <a:t>Design your own Synagogue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3316" name="Picture 4" descr="j0194122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475" y="1412875"/>
            <a:ext cx="4672013" cy="5205413"/>
          </a:xfrm>
          <a:prstGeom prst="rect">
            <a:avLst/>
          </a:prstGeom>
          <a:noFill/>
        </p:spPr>
      </p:pic>
      <p:pic>
        <p:nvPicPr>
          <p:cNvPr id="13317" name="Picture 5" descr="j0324656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1916113"/>
            <a:ext cx="2182812" cy="2663825"/>
          </a:xfrm>
          <a:prstGeom prst="rect">
            <a:avLst/>
          </a:prstGeom>
          <a:noFill/>
        </p:spPr>
      </p:pic>
      <p:pic>
        <p:nvPicPr>
          <p:cNvPr id="13318" name="Picture 6" descr="j0239405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188" y="4076700"/>
            <a:ext cx="2043112" cy="2376488"/>
          </a:xfrm>
          <a:prstGeom prst="rect">
            <a:avLst/>
          </a:prstGeom>
          <a:noFill/>
        </p:spPr>
      </p:pic>
      <p:sp>
        <p:nvSpPr>
          <p:cNvPr id="13319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69325" y="5445125"/>
            <a:ext cx="574675" cy="504825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420AF6">
                  <a:alpha val="52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ga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7" name="Picture 8" descr="npo00006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205038"/>
            <a:ext cx="4248150" cy="318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539750" y="260350"/>
            <a:ext cx="8229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ga-IE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Comic Sans MS"/>
              </a:rPr>
              <a:t>Design your own Synagogue</a:t>
            </a: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468313" y="1557338"/>
            <a:ext cx="8258175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</a:rPr>
              <a:t>The examples shown might be slightly different to the versions you will make.</a:t>
            </a:r>
            <a:endParaRPr lang="ga-IE" kern="1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latin typeface="Comic Sans MS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4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 flipH="1">
            <a:off x="8569325" y="6353175"/>
            <a:ext cx="574675" cy="504825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FF3101">
                  <a:alpha val="64999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ga-IE"/>
          </a:p>
        </p:txBody>
      </p:sp>
      <p:sp>
        <p:nvSpPr>
          <p:cNvPr id="7175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69325" y="5805488"/>
            <a:ext cx="574675" cy="504825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420AF6">
                  <a:alpha val="52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ga-IE"/>
          </a:p>
        </p:txBody>
      </p:sp>
      <p:pic>
        <p:nvPicPr>
          <p:cNvPr id="7178" name="Picture 5" descr="npo00006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205038"/>
            <a:ext cx="4248150" cy="318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8" name="Picture 4" descr="npo00006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836613"/>
            <a:ext cx="6337300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6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69325" y="5805488"/>
            <a:ext cx="574675" cy="504825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420AF6">
                  <a:alpha val="52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ga-IE"/>
          </a:p>
        </p:txBody>
      </p:sp>
      <p:sp>
        <p:nvSpPr>
          <p:cNvPr id="10247" name="AutoShape 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 flipH="1">
            <a:off x="8569325" y="6353175"/>
            <a:ext cx="574675" cy="504825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FF3101">
                  <a:alpha val="64999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ga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5000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0" y="1116013"/>
            <a:ext cx="9144000" cy="574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800" u="sng">
                <a:latin typeface="Comic Sans MS" pitchFamily="66" charset="0"/>
              </a:rPr>
              <a:t>Make a drawing of a synagogue by following </a:t>
            </a:r>
            <a:br>
              <a:rPr lang="en-GB" sz="2800" u="sng">
                <a:latin typeface="Comic Sans MS" pitchFamily="66" charset="0"/>
              </a:rPr>
            </a:br>
            <a:r>
              <a:rPr lang="en-GB" sz="2800" u="sng">
                <a:latin typeface="Comic Sans MS" pitchFamily="66" charset="0"/>
              </a:rPr>
              <a:t>the following information.</a:t>
            </a:r>
            <a:br>
              <a:rPr lang="en-GB" sz="2800" u="sng">
                <a:latin typeface="Comic Sans MS" pitchFamily="66" charset="0"/>
              </a:rPr>
            </a:br>
            <a:r>
              <a:rPr lang="en-GB" u="sng">
                <a:latin typeface="Comic Sans MS" pitchFamily="66" charset="0"/>
              </a:rPr>
              <a:t>(You may like to refer to the print out in front of you)</a:t>
            </a:r>
            <a:br>
              <a:rPr lang="en-GB" u="sng">
                <a:latin typeface="Comic Sans MS" pitchFamily="66" charset="0"/>
              </a:rPr>
            </a:br>
            <a:endParaRPr lang="en-GB" u="sng">
              <a:latin typeface="Comic Sans MS" pitchFamily="66" charset="0"/>
            </a:endParaRPr>
          </a:p>
          <a:p>
            <a:pPr>
              <a:lnSpc>
                <a:spcPct val="120000"/>
              </a:lnSpc>
            </a:pPr>
            <a:r>
              <a:rPr lang="en-GB" sz="2800">
                <a:latin typeface="Comic Sans MS" pitchFamily="66" charset="0"/>
              </a:rPr>
              <a:t>1) A synagogue is a place of worship and gathering.</a:t>
            </a:r>
            <a:br>
              <a:rPr lang="en-GB" sz="2800">
                <a:latin typeface="Comic Sans MS" pitchFamily="66" charset="0"/>
              </a:rPr>
            </a:br>
            <a:r>
              <a:rPr lang="en-GB" sz="1200">
                <a:latin typeface="Comic Sans MS" pitchFamily="66" charset="0"/>
              </a:rPr>
              <a:t/>
            </a:r>
            <a:br>
              <a:rPr lang="en-GB" sz="1200">
                <a:latin typeface="Comic Sans MS" pitchFamily="66" charset="0"/>
              </a:rPr>
            </a:br>
            <a:r>
              <a:rPr lang="en-GB" sz="2800">
                <a:latin typeface="Comic Sans MS" pitchFamily="66" charset="0"/>
              </a:rPr>
              <a:t>2) It is usually rectangular in shape.</a:t>
            </a:r>
          </a:p>
          <a:p>
            <a:pPr>
              <a:lnSpc>
                <a:spcPct val="120000"/>
              </a:lnSpc>
            </a:pPr>
            <a:r>
              <a:rPr lang="en-GB" sz="1200">
                <a:latin typeface="Comic Sans MS" pitchFamily="66" charset="0"/>
              </a:rPr>
              <a:t/>
            </a:r>
            <a:br>
              <a:rPr lang="en-GB" sz="1200">
                <a:latin typeface="Comic Sans MS" pitchFamily="66" charset="0"/>
              </a:rPr>
            </a:br>
            <a:r>
              <a:rPr lang="en-GB" sz="2800">
                <a:latin typeface="Comic Sans MS" pitchFamily="66" charset="0"/>
              </a:rPr>
              <a:t>3) A rectangular cupboard is on the eastern side with</a:t>
            </a:r>
            <a:br>
              <a:rPr lang="en-GB" sz="2800">
                <a:latin typeface="Comic Sans MS" pitchFamily="66" charset="0"/>
              </a:rPr>
            </a:br>
            <a:r>
              <a:rPr lang="en-GB" sz="2800">
                <a:latin typeface="Comic Sans MS" pitchFamily="66" charset="0"/>
              </a:rPr>
              <a:t>    curtains (Parochet) covering the cupboard</a:t>
            </a:r>
          </a:p>
          <a:p>
            <a:pPr>
              <a:lnSpc>
                <a:spcPct val="120000"/>
              </a:lnSpc>
            </a:pPr>
            <a:r>
              <a:rPr lang="en-GB" sz="1200">
                <a:latin typeface="Comic Sans MS" pitchFamily="66" charset="0"/>
              </a:rPr>
              <a:t/>
            </a:r>
            <a:br>
              <a:rPr lang="en-GB" sz="1200">
                <a:latin typeface="Comic Sans MS" pitchFamily="66" charset="0"/>
              </a:rPr>
            </a:br>
            <a:r>
              <a:rPr lang="en-GB" sz="2800">
                <a:latin typeface="Comic Sans MS" pitchFamily="66" charset="0"/>
              </a:rPr>
              <a:t>5) This cupboard is called the Ark of the Covenant </a:t>
            </a:r>
          </a:p>
          <a:p>
            <a:pPr>
              <a:lnSpc>
                <a:spcPct val="120000"/>
              </a:lnSpc>
            </a:pPr>
            <a:r>
              <a:rPr lang="en-GB" sz="2800">
                <a:latin typeface="Comic Sans MS" pitchFamily="66" charset="0"/>
              </a:rPr>
              <a:t>    and contains tube shaped scrolls of the Jewish law</a:t>
            </a:r>
          </a:p>
          <a:p>
            <a:pPr>
              <a:lnSpc>
                <a:spcPct val="120000"/>
              </a:lnSpc>
            </a:pPr>
            <a:r>
              <a:rPr lang="en-GB" sz="2800">
                <a:latin typeface="Comic Sans MS" pitchFamily="66" charset="0"/>
              </a:rPr>
              <a:t>    (Torah).</a:t>
            </a:r>
          </a:p>
        </p:txBody>
      </p:sp>
      <p:sp>
        <p:nvSpPr>
          <p:cNvPr id="14339" name="WordArt 3"/>
          <p:cNvSpPr>
            <a:spLocks noChangeArrowheads="1" noChangeShapeType="1" noTextEdit="1"/>
          </p:cNvSpPr>
          <p:nvPr/>
        </p:nvSpPr>
        <p:spPr bwMode="auto">
          <a:xfrm>
            <a:off x="468313" y="0"/>
            <a:ext cx="8280400" cy="1052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ga-IE" sz="3600" kern="10">
                <a:ln w="9525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Comic Sans MS"/>
              </a:rPr>
              <a:t>Design your own Synagogue</a:t>
            </a:r>
          </a:p>
        </p:txBody>
      </p:sp>
      <p:sp>
        <p:nvSpPr>
          <p:cNvPr id="14340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 flipH="1">
            <a:off x="7956550" y="6353175"/>
            <a:ext cx="574675" cy="504825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FF3101">
                  <a:alpha val="64999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ga-IE"/>
          </a:p>
        </p:txBody>
      </p:sp>
      <p:sp>
        <p:nvSpPr>
          <p:cNvPr id="1434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69325" y="6353175"/>
            <a:ext cx="574675" cy="504825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420AF6">
                  <a:alpha val="52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ga-IE"/>
          </a:p>
        </p:txBody>
      </p:sp>
      <p:pic>
        <p:nvPicPr>
          <p:cNvPr id="14346" name="Picture 10" descr="j0194122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3141663"/>
            <a:ext cx="858837" cy="9572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30872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GB" sz="2800">
                <a:latin typeface="Comic Sans MS" pitchFamily="66" charset="0"/>
              </a:rPr>
              <a:t>6) Above the Ark are two tablet shaped containers of</a:t>
            </a:r>
          </a:p>
          <a:p>
            <a:pPr marL="609600" indent="-609600">
              <a:buFontTx/>
              <a:buNone/>
            </a:pPr>
            <a:r>
              <a:rPr lang="en-GB" sz="2800">
                <a:latin typeface="Comic Sans MS" pitchFamily="66" charset="0"/>
              </a:rPr>
              <a:t>    the ten commandments. </a:t>
            </a:r>
            <a:r>
              <a:rPr lang="en-GB" sz="1600">
                <a:latin typeface="Comic Sans MS" pitchFamily="66" charset="0"/>
              </a:rPr>
              <a:t/>
            </a:r>
            <a:br>
              <a:rPr lang="en-GB" sz="1600">
                <a:latin typeface="Comic Sans MS" pitchFamily="66" charset="0"/>
              </a:rPr>
            </a:br>
            <a:endParaRPr lang="en-GB" sz="2800">
              <a:latin typeface="Comic Sans MS" pitchFamily="66" charset="0"/>
            </a:endParaRPr>
          </a:p>
          <a:p>
            <a:pPr marL="609600" indent="-609600">
              <a:buFontTx/>
              <a:buNone/>
            </a:pPr>
            <a:r>
              <a:rPr lang="en-GB" sz="2800">
                <a:latin typeface="Comic Sans MS" pitchFamily="66" charset="0"/>
              </a:rPr>
              <a:t>7) In front of the Ark is the Ner Tamid </a:t>
            </a:r>
          </a:p>
          <a:p>
            <a:pPr marL="609600" indent="-609600">
              <a:buFontTx/>
              <a:buNone/>
            </a:pPr>
            <a:r>
              <a:rPr lang="en-GB" sz="2800">
                <a:latin typeface="Comic Sans MS" pitchFamily="66" charset="0"/>
              </a:rPr>
              <a:t>    (Eternal light) Pendent lamp.</a:t>
            </a:r>
            <a:r>
              <a:rPr lang="en-GB" sz="1600">
                <a:latin typeface="Comic Sans MS" pitchFamily="66" charset="0"/>
              </a:rPr>
              <a:t/>
            </a:r>
            <a:br>
              <a:rPr lang="en-GB" sz="1600">
                <a:latin typeface="Comic Sans MS" pitchFamily="66" charset="0"/>
              </a:rPr>
            </a:br>
            <a:endParaRPr lang="en-GB" sz="2800">
              <a:latin typeface="Comic Sans MS" pitchFamily="66" charset="0"/>
            </a:endParaRPr>
          </a:p>
          <a:p>
            <a:pPr marL="609600" indent="-609600">
              <a:buFontTx/>
              <a:buNone/>
            </a:pPr>
            <a:r>
              <a:rPr lang="en-GB" sz="2800">
                <a:latin typeface="Comic Sans MS" pitchFamily="66" charset="0"/>
              </a:rPr>
              <a:t>8) Looking from the western side, to the right of the</a:t>
            </a:r>
          </a:p>
          <a:p>
            <a:pPr marL="609600" indent="-609600">
              <a:buFontTx/>
              <a:buNone/>
            </a:pPr>
            <a:r>
              <a:rPr lang="en-GB" sz="2800">
                <a:latin typeface="Comic Sans MS" pitchFamily="66" charset="0"/>
              </a:rPr>
              <a:t>    Ark is the Menorah. </a:t>
            </a:r>
          </a:p>
          <a:p>
            <a:pPr marL="609600" indent="-609600">
              <a:buFontTx/>
              <a:buNone/>
            </a:pPr>
            <a:r>
              <a:rPr lang="en-GB" sz="2800">
                <a:latin typeface="Comic Sans MS" pitchFamily="66" charset="0"/>
              </a:rPr>
              <a:t>    (A seven branched candlestick).</a:t>
            </a:r>
            <a:endParaRPr lang="en-GB" sz="1600">
              <a:latin typeface="Comic Sans MS" pitchFamily="66" charset="0"/>
            </a:endParaRPr>
          </a:p>
          <a:p>
            <a:pPr marL="609600" indent="-609600">
              <a:buFontTx/>
              <a:buNone/>
            </a:pPr>
            <a:endParaRPr lang="en-GB" sz="1600">
              <a:latin typeface="Comic Sans MS" pitchFamily="66" charset="0"/>
            </a:endParaRPr>
          </a:p>
          <a:p>
            <a:pPr marL="609600" indent="-609600">
              <a:buFontTx/>
              <a:buNone/>
            </a:pPr>
            <a:r>
              <a:rPr lang="en-GB" sz="2800">
                <a:latin typeface="Comic Sans MS" pitchFamily="66" charset="0"/>
              </a:rPr>
              <a:t>9) Below the Ark, in the middle of the rectangle is a</a:t>
            </a:r>
          </a:p>
          <a:p>
            <a:pPr marL="609600" indent="-609600">
              <a:buFontTx/>
              <a:buNone/>
            </a:pPr>
            <a:r>
              <a:rPr lang="en-GB" sz="2800">
                <a:latin typeface="Comic Sans MS" pitchFamily="66" charset="0"/>
              </a:rPr>
              <a:t>     raised platform (the Bimah), on top of which is a</a:t>
            </a:r>
          </a:p>
          <a:p>
            <a:pPr marL="609600" indent="-609600">
              <a:buFontTx/>
              <a:buNone/>
            </a:pPr>
            <a:r>
              <a:rPr lang="en-GB" sz="2800">
                <a:latin typeface="Comic Sans MS" pitchFamily="66" charset="0"/>
              </a:rPr>
              <a:t>     reading desk. It is usually rectangular in shape.</a:t>
            </a:r>
          </a:p>
        </p:txBody>
      </p:sp>
      <p:sp>
        <p:nvSpPr>
          <p:cNvPr id="5126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69325" y="5805488"/>
            <a:ext cx="574675" cy="504825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420AF6">
                  <a:alpha val="52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ga-IE"/>
          </a:p>
        </p:txBody>
      </p:sp>
      <p:sp>
        <p:nvSpPr>
          <p:cNvPr id="5127" name="AutoShape 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 flipH="1">
            <a:off x="8569325" y="6353175"/>
            <a:ext cx="574675" cy="504825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FF3101">
                  <a:alpha val="64999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ga-IE"/>
          </a:p>
        </p:txBody>
      </p:sp>
      <p:pic>
        <p:nvPicPr>
          <p:cNvPr id="5128" name="Picture 8" descr="j0301006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5963" y="3573463"/>
            <a:ext cx="7937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9" name="Picture 9" descr="SO01704_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437523">
            <a:off x="4503738" y="544513"/>
            <a:ext cx="5397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188913"/>
            <a:ext cx="9144000" cy="658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GB" sz="2800">
                <a:latin typeface="Comic Sans MS" pitchFamily="66" charset="0"/>
              </a:rPr>
              <a:t>10) Looking again from the western side, to the left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GB" sz="2800">
                <a:latin typeface="Comic Sans MS" pitchFamily="66" charset="0"/>
              </a:rPr>
              <a:t>     of the Ark is usually the Rabbi’s chair.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endParaRPr lang="en-GB" sz="2800">
              <a:latin typeface="Comic Sans MS" pitchFamily="66" charset="0"/>
            </a:endParaRP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GB" sz="2800">
                <a:latin typeface="Comic Sans MS" pitchFamily="66" charset="0"/>
              </a:rPr>
              <a:t>11) Men sit on the three sides of the Bimah, facing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GB" sz="2800">
                <a:latin typeface="Comic Sans MS" pitchFamily="66" charset="0"/>
              </a:rPr>
              <a:t>     the Ark of the Covenant. 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endParaRPr lang="en-GB" sz="2800">
              <a:latin typeface="Comic Sans MS" pitchFamily="66" charset="0"/>
            </a:endParaRP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GB" sz="2800">
                <a:latin typeface="Comic Sans MS" pitchFamily="66" charset="0"/>
              </a:rPr>
              <a:t>12) Women sit separately on the three sides of the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GB" sz="2800">
                <a:latin typeface="Comic Sans MS" pitchFamily="66" charset="0"/>
              </a:rPr>
              <a:t>      gallery, looking down on the Ark. 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endParaRPr lang="en-GB" sz="2800">
              <a:latin typeface="Comic Sans MS" pitchFamily="66" charset="0"/>
            </a:endParaRP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GB" sz="2800">
                <a:latin typeface="Comic Sans MS" pitchFamily="66" charset="0"/>
              </a:rPr>
              <a:t>13) Stained glass windows are usually found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GB" sz="2800">
                <a:latin typeface="Comic Sans MS" pitchFamily="66" charset="0"/>
              </a:rPr>
              <a:t>      decorating the Synagogue.</a:t>
            </a:r>
            <a:r>
              <a:rPr lang="en-GB"/>
              <a:t> </a:t>
            </a:r>
          </a:p>
        </p:txBody>
      </p:sp>
      <p:sp>
        <p:nvSpPr>
          <p:cNvPr id="8201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69325" y="5805488"/>
            <a:ext cx="574675" cy="504825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420AF6">
                  <a:alpha val="52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ga-IE"/>
          </a:p>
        </p:txBody>
      </p:sp>
      <p:sp>
        <p:nvSpPr>
          <p:cNvPr id="8197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 flipH="1">
            <a:off x="8569325" y="6353175"/>
            <a:ext cx="574675" cy="504825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FF3101">
                  <a:alpha val="64999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ga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95288" y="260350"/>
            <a:ext cx="8353425" cy="597693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ga-IE"/>
          </a:p>
        </p:txBody>
      </p:sp>
      <p:sp>
        <p:nvSpPr>
          <p:cNvPr id="15365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 flipH="1">
            <a:off x="7885113" y="6353175"/>
            <a:ext cx="574675" cy="504825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FF3101">
                  <a:alpha val="64999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ga-IE"/>
          </a:p>
        </p:txBody>
      </p:sp>
      <p:sp>
        <p:nvSpPr>
          <p:cNvPr id="15366" name="AutoShape 6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8532813" y="6381750"/>
            <a:ext cx="611187" cy="476250"/>
          </a:xfrm>
          <a:prstGeom prst="actionButtonBlank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/>
              <a:t>END</a:t>
            </a:r>
          </a:p>
        </p:txBody>
      </p:sp>
      <p:pic>
        <p:nvPicPr>
          <p:cNvPr id="15367" name="Picture 7" descr="j0239405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404813"/>
            <a:ext cx="1176337" cy="1368425"/>
          </a:xfrm>
          <a:prstGeom prst="rect">
            <a:avLst/>
          </a:prstGeom>
          <a:noFill/>
        </p:spPr>
      </p:pic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468313" y="333375"/>
            <a:ext cx="8207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Synagogue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128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Comic Sans MS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Your User Name</dc:creator>
  <cp:lastModifiedBy>Tammy O'Leary</cp:lastModifiedBy>
  <cp:revision>24</cp:revision>
  <dcterms:created xsi:type="dcterms:W3CDTF">2001-10-29T20:55:55Z</dcterms:created>
  <dcterms:modified xsi:type="dcterms:W3CDTF">2013-02-04T20:19:59Z</dcterms:modified>
</cp:coreProperties>
</file>